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Microsoft_Equation2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Microsoft_Equation3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  <p:sldMasterId id="2147483766" r:id="rId2"/>
  </p:sldMasterIdLst>
  <p:notesMasterIdLst>
    <p:notesMasterId r:id="rId55"/>
  </p:notesMasterIdLst>
  <p:handoutMasterIdLst>
    <p:handoutMasterId r:id="rId56"/>
  </p:handoutMasterIdLst>
  <p:sldIdLst>
    <p:sldId id="674" r:id="rId3"/>
    <p:sldId id="730" r:id="rId4"/>
    <p:sldId id="710" r:id="rId5"/>
    <p:sldId id="709" r:id="rId6"/>
    <p:sldId id="701" r:id="rId7"/>
    <p:sldId id="703" r:id="rId8"/>
    <p:sldId id="704" r:id="rId9"/>
    <p:sldId id="706" r:id="rId10"/>
    <p:sldId id="707" r:id="rId11"/>
    <p:sldId id="708" r:id="rId12"/>
    <p:sldId id="702" r:id="rId13"/>
    <p:sldId id="754" r:id="rId14"/>
    <p:sldId id="734" r:id="rId15"/>
    <p:sldId id="733" r:id="rId16"/>
    <p:sldId id="720" r:id="rId17"/>
    <p:sldId id="711" r:id="rId18"/>
    <p:sldId id="713" r:id="rId19"/>
    <p:sldId id="753" r:id="rId20"/>
    <p:sldId id="735" r:id="rId21"/>
    <p:sldId id="736" r:id="rId22"/>
    <p:sldId id="737" r:id="rId23"/>
    <p:sldId id="738" r:id="rId24"/>
    <p:sldId id="739" r:id="rId25"/>
    <p:sldId id="740" r:id="rId26"/>
    <p:sldId id="741" r:id="rId27"/>
    <p:sldId id="742" r:id="rId28"/>
    <p:sldId id="743" r:id="rId29"/>
    <p:sldId id="744" r:id="rId30"/>
    <p:sldId id="745" r:id="rId31"/>
    <p:sldId id="746" r:id="rId32"/>
    <p:sldId id="747" r:id="rId33"/>
    <p:sldId id="748" r:id="rId34"/>
    <p:sldId id="749" r:id="rId35"/>
    <p:sldId id="750" r:id="rId36"/>
    <p:sldId id="751" r:id="rId37"/>
    <p:sldId id="752" r:id="rId38"/>
    <p:sldId id="718" r:id="rId39"/>
    <p:sldId id="719" r:id="rId40"/>
    <p:sldId id="669" r:id="rId41"/>
    <p:sldId id="672" r:id="rId42"/>
    <p:sldId id="680" r:id="rId43"/>
    <p:sldId id="732" r:id="rId44"/>
    <p:sldId id="721" r:id="rId45"/>
    <p:sldId id="722" r:id="rId46"/>
    <p:sldId id="731" r:id="rId47"/>
    <p:sldId id="723" r:id="rId48"/>
    <p:sldId id="724" r:id="rId49"/>
    <p:sldId id="725" r:id="rId50"/>
    <p:sldId id="726" r:id="rId51"/>
    <p:sldId id="727" r:id="rId52"/>
    <p:sldId id="728" r:id="rId53"/>
    <p:sldId id="729" r:id="rId54"/>
  </p:sldIdLst>
  <p:sldSz cx="9144000" cy="5715000" type="screen16x10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00665D"/>
    <a:srgbClr val="026056"/>
    <a:srgbClr val="168BBD"/>
    <a:srgbClr val="D20004"/>
    <a:srgbClr val="008881"/>
    <a:srgbClr val="33928A"/>
    <a:srgbClr val="00786E"/>
    <a:srgbClr val="7F6BE8"/>
    <a:srgbClr val="3C8904"/>
    <a:srgbClr val="860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3" autoAdjust="0"/>
    <p:restoredTop sz="88467" autoAdjust="0"/>
  </p:normalViewPr>
  <p:slideViewPr>
    <p:cSldViewPr snapToGrid="0" showGuides="1">
      <p:cViewPr varScale="1">
        <p:scale>
          <a:sx n="78" d="100"/>
          <a:sy n="78" d="100"/>
        </p:scale>
        <p:origin x="-1048" y="-104"/>
      </p:cViewPr>
      <p:guideLst>
        <p:guide orient="horz" pos="1160"/>
        <p:guide pos="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-4192" y="-11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112EC-0598-9344-9F71-E7101E80B141}" type="doc">
      <dgm:prSet loTypeId="urn:microsoft.com/office/officeart/2005/8/layout/h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805AF7-845F-A646-8840-8EA252D3CCB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E88C0E1-62D7-3C4A-B719-5466F850E8E8}" type="parTrans" cxnId="{901422DE-CB5B-1849-8A1D-7209B6D17486}">
      <dgm:prSet/>
      <dgm:spPr/>
      <dgm:t>
        <a:bodyPr/>
        <a:lstStyle/>
        <a:p>
          <a:endParaRPr lang="en-US"/>
        </a:p>
      </dgm:t>
    </dgm:pt>
    <dgm:pt modelId="{36BAAA7B-F009-C44B-A8FE-A82938F8F08A}" type="sibTrans" cxnId="{901422DE-CB5B-1849-8A1D-7209B6D17486}">
      <dgm:prSet/>
      <dgm:spPr/>
      <dgm:t>
        <a:bodyPr/>
        <a:lstStyle/>
        <a:p>
          <a:endParaRPr lang="en-US"/>
        </a:p>
      </dgm:t>
    </dgm:pt>
    <dgm:pt modelId="{CBA22496-9643-6F43-8186-6D486B3D9850}">
      <dgm:prSet phldrT="[Text]"/>
      <dgm:spPr/>
      <dgm:t>
        <a:bodyPr/>
        <a:lstStyle/>
        <a:p>
          <a:r>
            <a:rPr lang="en-US" dirty="0" smtClean="0"/>
            <a:t>In-memory storage</a:t>
          </a:r>
          <a:endParaRPr lang="en-US" dirty="0"/>
        </a:p>
      </dgm:t>
    </dgm:pt>
    <dgm:pt modelId="{B388C8C8-10AA-CB43-82E6-85248EBBAF69}" type="parTrans" cxnId="{C17ED9BB-5701-5C44-8EEE-7BC6C660792A}">
      <dgm:prSet/>
      <dgm:spPr/>
      <dgm:t>
        <a:bodyPr/>
        <a:lstStyle/>
        <a:p>
          <a:endParaRPr lang="en-US"/>
        </a:p>
      </dgm:t>
    </dgm:pt>
    <dgm:pt modelId="{5CEF6069-4A89-2546-B32C-F19BC17BC7DE}" type="sibTrans" cxnId="{C17ED9BB-5701-5C44-8EEE-7BC6C660792A}">
      <dgm:prSet/>
      <dgm:spPr/>
      <dgm:t>
        <a:bodyPr/>
        <a:lstStyle/>
        <a:p>
          <a:endParaRPr lang="en-US"/>
        </a:p>
      </dgm:t>
    </dgm:pt>
    <dgm:pt modelId="{B2BFDBA1-7914-4442-8BCA-F0D67BC2C65B}">
      <dgm:prSet phldrT="[Text]"/>
      <dgm:spPr/>
      <dgm:t>
        <a:bodyPr/>
        <a:lstStyle/>
        <a:p>
          <a:r>
            <a:rPr lang="en-US" dirty="0" smtClean="0"/>
            <a:t>Web App touch point</a:t>
          </a:r>
          <a:endParaRPr lang="en-US" dirty="0"/>
        </a:p>
      </dgm:t>
    </dgm:pt>
    <dgm:pt modelId="{86594D74-1A06-F143-B8F4-22DF39F8B2E4}" type="parTrans" cxnId="{05D337D3-3B0A-D341-A06F-756714940604}">
      <dgm:prSet/>
      <dgm:spPr/>
      <dgm:t>
        <a:bodyPr/>
        <a:lstStyle/>
        <a:p>
          <a:endParaRPr lang="en-US"/>
        </a:p>
      </dgm:t>
    </dgm:pt>
    <dgm:pt modelId="{77BF8D7B-53F9-1243-9C45-C821839FD724}" type="sibTrans" cxnId="{05D337D3-3B0A-D341-A06F-756714940604}">
      <dgm:prSet/>
      <dgm:spPr/>
      <dgm:t>
        <a:bodyPr/>
        <a:lstStyle/>
        <a:p>
          <a:endParaRPr lang="en-US"/>
        </a:p>
      </dgm:t>
    </dgm:pt>
    <dgm:pt modelId="{FEBEC61B-9FA2-CD43-9829-41C964F9EC9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79937ED-0C36-1848-904C-C47EB6CC1D75}" type="parTrans" cxnId="{C4D94993-31E8-C548-BFBD-5208B886E545}">
      <dgm:prSet/>
      <dgm:spPr/>
      <dgm:t>
        <a:bodyPr/>
        <a:lstStyle/>
        <a:p>
          <a:endParaRPr lang="en-US"/>
        </a:p>
      </dgm:t>
    </dgm:pt>
    <dgm:pt modelId="{DD0FF125-B5DA-BE4C-AC26-635962341D95}" type="sibTrans" cxnId="{C4D94993-31E8-C548-BFBD-5208B886E545}">
      <dgm:prSet/>
      <dgm:spPr/>
      <dgm:t>
        <a:bodyPr/>
        <a:lstStyle/>
        <a:p>
          <a:endParaRPr lang="en-US"/>
        </a:p>
      </dgm:t>
    </dgm:pt>
    <dgm:pt modelId="{5A2FCBDC-4A4D-494B-9327-BA780658AE3A}">
      <dgm:prSet phldrT="[Text]"/>
      <dgm:spPr/>
      <dgm:t>
        <a:bodyPr/>
        <a:lstStyle/>
        <a:p>
          <a:r>
            <a:rPr lang="en-US" dirty="0" smtClean="0"/>
            <a:t>Compute Engine</a:t>
          </a:r>
          <a:endParaRPr lang="en-US" dirty="0"/>
        </a:p>
      </dgm:t>
    </dgm:pt>
    <dgm:pt modelId="{6AA85808-5EA7-044F-838C-85C20860BCC4}" type="parTrans" cxnId="{5FD9815A-1233-1746-8D0F-1B7E66E7F10B}">
      <dgm:prSet/>
      <dgm:spPr/>
      <dgm:t>
        <a:bodyPr/>
        <a:lstStyle/>
        <a:p>
          <a:endParaRPr lang="en-US"/>
        </a:p>
      </dgm:t>
    </dgm:pt>
    <dgm:pt modelId="{EF00A6FB-B87A-E44C-9B5E-6F6C00A24C96}" type="sibTrans" cxnId="{5FD9815A-1233-1746-8D0F-1B7E66E7F10B}">
      <dgm:prSet/>
      <dgm:spPr/>
      <dgm:t>
        <a:bodyPr/>
        <a:lstStyle/>
        <a:p>
          <a:endParaRPr lang="en-US"/>
        </a:p>
      </dgm:t>
    </dgm:pt>
    <dgm:pt modelId="{8D0EEFC4-E59F-7D41-990C-6884FA82D8B8}">
      <dgm:prSet phldrT="[Text]"/>
      <dgm:spPr/>
      <dgm:t>
        <a:bodyPr/>
        <a:lstStyle/>
        <a:p>
          <a:r>
            <a:rPr lang="en-US" dirty="0" smtClean="0"/>
            <a:t>Sophisticated Event Handling</a:t>
          </a:r>
          <a:endParaRPr lang="en-US" dirty="0"/>
        </a:p>
      </dgm:t>
    </dgm:pt>
    <dgm:pt modelId="{AAD49AC4-C978-5C43-90A6-51FBA9A3E420}" type="parTrans" cxnId="{D342920F-7D57-4246-9F63-6CCDD3F9BB73}">
      <dgm:prSet/>
      <dgm:spPr/>
    </dgm:pt>
    <dgm:pt modelId="{2126E7F4-46BC-9944-BDF2-523D5F23D64C}" type="sibTrans" cxnId="{D342920F-7D57-4246-9F63-6CCDD3F9BB73}">
      <dgm:prSet/>
      <dgm:spPr/>
    </dgm:pt>
    <dgm:pt modelId="{C93F2D50-17AA-934B-8C31-A0AEB26CFC1F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50023E60-8ADF-A745-BDEF-18C122E5C7E4}" type="parTrans" cxnId="{26ABFF8A-48DF-3F48-BE23-55CA170DEC78}">
      <dgm:prSet/>
      <dgm:spPr/>
    </dgm:pt>
    <dgm:pt modelId="{36604181-D888-AF47-928C-57D7F70BDE00}" type="sibTrans" cxnId="{26ABFF8A-48DF-3F48-BE23-55CA170DEC78}">
      <dgm:prSet/>
      <dgm:spPr/>
    </dgm:pt>
    <dgm:pt modelId="{CF67BBD2-BF5C-8F4F-AC47-3AC2C0C74798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FDE0102E-9087-8542-BF12-D0992B3352B3}" type="parTrans" cxnId="{BB656CB1-7C1B-0E4C-B9F2-7ABA7213225F}">
      <dgm:prSet/>
      <dgm:spPr/>
    </dgm:pt>
    <dgm:pt modelId="{77A0E5FA-88E8-C348-9A50-8385E55BC62B}" type="sibTrans" cxnId="{BB656CB1-7C1B-0E4C-B9F2-7ABA7213225F}">
      <dgm:prSet/>
      <dgm:spPr/>
    </dgm:pt>
    <dgm:pt modelId="{0214DE39-D480-5E46-9D53-89B5DE6782DC}">
      <dgm:prSet phldrT="[Text]"/>
      <dgm:spPr/>
      <dgm:t>
        <a:bodyPr/>
        <a:lstStyle/>
        <a:p>
          <a:r>
            <a:rPr lang="en-US" dirty="0" smtClean="0"/>
            <a:t>Streaming</a:t>
          </a:r>
          <a:endParaRPr lang="en-US" dirty="0"/>
        </a:p>
      </dgm:t>
    </dgm:pt>
    <dgm:pt modelId="{B97775B5-BC1C-3441-9CA4-46921CC6C544}" type="parTrans" cxnId="{11583548-54BB-DD48-8D07-6A1AC410B397}">
      <dgm:prSet/>
      <dgm:spPr/>
    </dgm:pt>
    <dgm:pt modelId="{019F0799-0D8A-B64D-B07E-5374F630958A}" type="sibTrans" cxnId="{11583548-54BB-DD48-8D07-6A1AC410B397}">
      <dgm:prSet/>
      <dgm:spPr/>
    </dgm:pt>
    <dgm:pt modelId="{EC378BFE-B549-3A44-AC08-34FCC96FDCBC}" type="pres">
      <dgm:prSet presAssocID="{3EF112EC-0598-9344-9F71-E7101E80B14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079DF6-49B9-E34F-B280-C692502C7769}" type="pres">
      <dgm:prSet presAssocID="{AD805AF7-845F-A646-8840-8EA252D3CCB1}" presName="compositeNode" presStyleCnt="0">
        <dgm:presLayoutVars>
          <dgm:bulletEnabled val="1"/>
        </dgm:presLayoutVars>
      </dgm:prSet>
      <dgm:spPr/>
    </dgm:pt>
    <dgm:pt modelId="{F16A572A-12A2-D44E-9472-226BBBFED29B}" type="pres">
      <dgm:prSet presAssocID="{AD805AF7-845F-A646-8840-8EA252D3CCB1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69564D-C86C-3C47-A754-3E7B5E530BF2}" type="pres">
      <dgm:prSet presAssocID="{AD805AF7-845F-A646-8840-8EA252D3CCB1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19178-746E-364D-95F8-EE01424A08F6}" type="pres">
      <dgm:prSet presAssocID="{AD805AF7-845F-A646-8840-8EA252D3CCB1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EC164-34CB-F749-BA0F-F30A736AFCEF}" type="pres">
      <dgm:prSet presAssocID="{36BAAA7B-F009-C44B-A8FE-A82938F8F08A}" presName="sibTrans" presStyleCnt="0"/>
      <dgm:spPr/>
    </dgm:pt>
    <dgm:pt modelId="{4041997D-EAA7-1D4F-9826-26EA1C8112A1}" type="pres">
      <dgm:prSet presAssocID="{FEBEC61B-9FA2-CD43-9829-41C964F9EC98}" presName="compositeNode" presStyleCnt="0">
        <dgm:presLayoutVars>
          <dgm:bulletEnabled val="1"/>
        </dgm:presLayoutVars>
      </dgm:prSet>
      <dgm:spPr/>
    </dgm:pt>
    <dgm:pt modelId="{D05CD6E2-958B-CF42-BB4B-00F1502CE50B}" type="pres">
      <dgm:prSet presAssocID="{FEBEC61B-9FA2-CD43-9829-41C964F9EC98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47FA51-4449-AF40-88D9-3666EE013C21}" type="pres">
      <dgm:prSet presAssocID="{FEBEC61B-9FA2-CD43-9829-41C964F9EC98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D694D-5FB6-CC4C-8F56-C148A566BB7C}" type="pres">
      <dgm:prSet presAssocID="{FEBEC61B-9FA2-CD43-9829-41C964F9EC98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E96F95-BA3C-8541-82C6-0003C35C0502}" type="presOf" srcId="{0214DE39-D480-5E46-9D53-89B5DE6782DC}" destId="{AB47FA51-4449-AF40-88D9-3666EE013C21}" srcOrd="0" destOrd="3" presId="urn:microsoft.com/office/officeart/2005/8/layout/hList2"/>
    <dgm:cxn modelId="{05D337D3-3B0A-D341-A06F-756714940604}" srcId="{AD805AF7-845F-A646-8840-8EA252D3CCB1}" destId="{B2BFDBA1-7914-4442-8BCA-F0D67BC2C65B}" srcOrd="1" destOrd="0" parTransId="{86594D74-1A06-F143-B8F4-22DF39F8B2E4}" sibTransId="{77BF8D7B-53F9-1243-9C45-C821839FD724}"/>
    <dgm:cxn modelId="{F5CB3E72-9F21-AB4D-B9E6-4038CE58DB43}" type="presOf" srcId="{CBA22496-9643-6F43-8186-6D486B3D9850}" destId="{D869564D-C86C-3C47-A754-3E7B5E530BF2}" srcOrd="0" destOrd="0" presId="urn:microsoft.com/office/officeart/2005/8/layout/hList2"/>
    <dgm:cxn modelId="{C17ED9BB-5701-5C44-8EEE-7BC6C660792A}" srcId="{AD805AF7-845F-A646-8840-8EA252D3CCB1}" destId="{CBA22496-9643-6F43-8186-6D486B3D9850}" srcOrd="0" destOrd="0" parTransId="{B388C8C8-10AA-CB43-82E6-85248EBBAF69}" sibTransId="{5CEF6069-4A89-2546-B32C-F19BC17BC7DE}"/>
    <dgm:cxn modelId="{CDFA070E-BB5E-834A-89D4-995045948C20}" type="presOf" srcId="{CF67BBD2-BF5C-8F4F-AC47-3AC2C0C74798}" destId="{AB47FA51-4449-AF40-88D9-3666EE013C21}" srcOrd="0" destOrd="2" presId="urn:microsoft.com/office/officeart/2005/8/layout/hList2"/>
    <dgm:cxn modelId="{74BB3BAF-2593-A843-8B18-DDC0DA54227D}" type="presOf" srcId="{FEBEC61B-9FA2-CD43-9829-41C964F9EC98}" destId="{537D694D-5FB6-CC4C-8F56-C148A566BB7C}" srcOrd="0" destOrd="0" presId="urn:microsoft.com/office/officeart/2005/8/layout/hList2"/>
    <dgm:cxn modelId="{26ABFF8A-48DF-3F48-BE23-55CA170DEC78}" srcId="{FEBEC61B-9FA2-CD43-9829-41C964F9EC98}" destId="{C93F2D50-17AA-934B-8C31-A0AEB26CFC1F}" srcOrd="1" destOrd="0" parTransId="{50023E60-8ADF-A745-BDEF-18C122E5C7E4}" sibTransId="{36604181-D888-AF47-928C-57D7F70BDE00}"/>
    <dgm:cxn modelId="{A77D3281-9A58-5345-908B-9E0A1A00C085}" type="presOf" srcId="{3EF112EC-0598-9344-9F71-E7101E80B141}" destId="{EC378BFE-B549-3A44-AC08-34FCC96FDCBC}" srcOrd="0" destOrd="0" presId="urn:microsoft.com/office/officeart/2005/8/layout/hList2"/>
    <dgm:cxn modelId="{11583548-54BB-DD48-8D07-6A1AC410B397}" srcId="{FEBEC61B-9FA2-CD43-9829-41C964F9EC98}" destId="{0214DE39-D480-5E46-9D53-89B5DE6782DC}" srcOrd="3" destOrd="0" parTransId="{B97775B5-BC1C-3441-9CA4-46921CC6C544}" sibTransId="{019F0799-0D8A-B64D-B07E-5374F630958A}"/>
    <dgm:cxn modelId="{D342920F-7D57-4246-9F63-6CCDD3F9BB73}" srcId="{AD805AF7-845F-A646-8840-8EA252D3CCB1}" destId="{8D0EEFC4-E59F-7D41-990C-6884FA82D8B8}" srcOrd="2" destOrd="0" parTransId="{AAD49AC4-C978-5C43-90A6-51FBA9A3E420}" sibTransId="{2126E7F4-46BC-9944-BDF2-523D5F23D64C}"/>
    <dgm:cxn modelId="{CCE0D00E-CDA8-AE47-8B0E-CA840D8D7BCC}" type="presOf" srcId="{C93F2D50-17AA-934B-8C31-A0AEB26CFC1F}" destId="{AB47FA51-4449-AF40-88D9-3666EE013C21}" srcOrd="0" destOrd="1" presId="urn:microsoft.com/office/officeart/2005/8/layout/hList2"/>
    <dgm:cxn modelId="{99AFF0D3-CC80-5C49-9942-5A3B11ED1366}" type="presOf" srcId="{5A2FCBDC-4A4D-494B-9327-BA780658AE3A}" destId="{AB47FA51-4449-AF40-88D9-3666EE013C21}" srcOrd="0" destOrd="0" presId="urn:microsoft.com/office/officeart/2005/8/layout/hList2"/>
    <dgm:cxn modelId="{5FD9815A-1233-1746-8D0F-1B7E66E7F10B}" srcId="{FEBEC61B-9FA2-CD43-9829-41C964F9EC98}" destId="{5A2FCBDC-4A4D-494B-9327-BA780658AE3A}" srcOrd="0" destOrd="0" parTransId="{6AA85808-5EA7-044F-838C-85C20860BCC4}" sibTransId="{EF00A6FB-B87A-E44C-9B5E-6F6C00A24C96}"/>
    <dgm:cxn modelId="{901422DE-CB5B-1849-8A1D-7209B6D17486}" srcId="{3EF112EC-0598-9344-9F71-E7101E80B141}" destId="{AD805AF7-845F-A646-8840-8EA252D3CCB1}" srcOrd="0" destOrd="0" parTransId="{BE88C0E1-62D7-3C4A-B719-5466F850E8E8}" sibTransId="{36BAAA7B-F009-C44B-A8FE-A82938F8F08A}"/>
    <dgm:cxn modelId="{BB656CB1-7C1B-0E4C-B9F2-7ABA7213225F}" srcId="{FEBEC61B-9FA2-CD43-9829-41C964F9EC98}" destId="{CF67BBD2-BF5C-8F4F-AC47-3AC2C0C74798}" srcOrd="2" destOrd="0" parTransId="{FDE0102E-9087-8542-BF12-D0992B3352B3}" sibTransId="{77A0E5FA-88E8-C348-9A50-8385E55BC62B}"/>
    <dgm:cxn modelId="{EEBF84BC-F5CF-3249-8937-40D806A5FFF9}" type="presOf" srcId="{8D0EEFC4-E59F-7D41-990C-6884FA82D8B8}" destId="{D869564D-C86C-3C47-A754-3E7B5E530BF2}" srcOrd="0" destOrd="2" presId="urn:microsoft.com/office/officeart/2005/8/layout/hList2"/>
    <dgm:cxn modelId="{C4D94993-31E8-C548-BFBD-5208B886E545}" srcId="{3EF112EC-0598-9344-9F71-E7101E80B141}" destId="{FEBEC61B-9FA2-CD43-9829-41C964F9EC98}" srcOrd="1" destOrd="0" parTransId="{F79937ED-0C36-1848-904C-C47EB6CC1D75}" sibTransId="{DD0FF125-B5DA-BE4C-AC26-635962341D95}"/>
    <dgm:cxn modelId="{DDE0985B-A16E-BD4F-A545-AEF1B8376F4F}" type="presOf" srcId="{B2BFDBA1-7914-4442-8BCA-F0D67BC2C65B}" destId="{D869564D-C86C-3C47-A754-3E7B5E530BF2}" srcOrd="0" destOrd="1" presId="urn:microsoft.com/office/officeart/2005/8/layout/hList2"/>
    <dgm:cxn modelId="{C16E36AB-6564-BC4F-9D3E-D001D179925C}" type="presOf" srcId="{AD805AF7-845F-A646-8840-8EA252D3CCB1}" destId="{F2E19178-746E-364D-95F8-EE01424A08F6}" srcOrd="0" destOrd="0" presId="urn:microsoft.com/office/officeart/2005/8/layout/hList2"/>
    <dgm:cxn modelId="{24047811-9FB5-064B-B036-A1366538CB1D}" type="presParOf" srcId="{EC378BFE-B549-3A44-AC08-34FCC96FDCBC}" destId="{C2079DF6-49B9-E34F-B280-C692502C7769}" srcOrd="0" destOrd="0" presId="urn:microsoft.com/office/officeart/2005/8/layout/hList2"/>
    <dgm:cxn modelId="{981F5296-E662-7947-8453-918A6641D184}" type="presParOf" srcId="{C2079DF6-49B9-E34F-B280-C692502C7769}" destId="{F16A572A-12A2-D44E-9472-226BBBFED29B}" srcOrd="0" destOrd="0" presId="urn:microsoft.com/office/officeart/2005/8/layout/hList2"/>
    <dgm:cxn modelId="{BBF538C4-AD68-7948-A23C-82599B32B86D}" type="presParOf" srcId="{C2079DF6-49B9-E34F-B280-C692502C7769}" destId="{D869564D-C86C-3C47-A754-3E7B5E530BF2}" srcOrd="1" destOrd="0" presId="urn:microsoft.com/office/officeart/2005/8/layout/hList2"/>
    <dgm:cxn modelId="{D84E1BB4-FC41-F547-B605-CD2064AEE96D}" type="presParOf" srcId="{C2079DF6-49B9-E34F-B280-C692502C7769}" destId="{F2E19178-746E-364D-95F8-EE01424A08F6}" srcOrd="2" destOrd="0" presId="urn:microsoft.com/office/officeart/2005/8/layout/hList2"/>
    <dgm:cxn modelId="{A22EF993-1EE5-8647-B8DA-6D29D3B4FEE5}" type="presParOf" srcId="{EC378BFE-B549-3A44-AC08-34FCC96FDCBC}" destId="{474EC164-34CB-F749-BA0F-F30A736AFCEF}" srcOrd="1" destOrd="0" presId="urn:microsoft.com/office/officeart/2005/8/layout/hList2"/>
    <dgm:cxn modelId="{BDDFC944-30BF-664D-8ABA-FCB0420E09CB}" type="presParOf" srcId="{EC378BFE-B549-3A44-AC08-34FCC96FDCBC}" destId="{4041997D-EAA7-1D4F-9826-26EA1C8112A1}" srcOrd="2" destOrd="0" presId="urn:microsoft.com/office/officeart/2005/8/layout/hList2"/>
    <dgm:cxn modelId="{0FB6BA33-99C8-E84C-B2D1-EF8E447B362A}" type="presParOf" srcId="{4041997D-EAA7-1D4F-9826-26EA1C8112A1}" destId="{D05CD6E2-958B-CF42-BB4B-00F1502CE50B}" srcOrd="0" destOrd="0" presId="urn:microsoft.com/office/officeart/2005/8/layout/hList2"/>
    <dgm:cxn modelId="{9579BD30-FC10-FA48-8038-BC8CD0A30EC6}" type="presParOf" srcId="{4041997D-EAA7-1D4F-9826-26EA1C8112A1}" destId="{AB47FA51-4449-AF40-88D9-3666EE013C21}" srcOrd="1" destOrd="0" presId="urn:microsoft.com/office/officeart/2005/8/layout/hList2"/>
    <dgm:cxn modelId="{794414D1-9106-E340-8437-8F74CDAE0845}" type="presParOf" srcId="{4041997D-EAA7-1D4F-9826-26EA1C8112A1}" destId="{537D694D-5FB6-CC4C-8F56-C148A566BB7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112EC-0598-9344-9F71-E7101E80B141}" type="doc">
      <dgm:prSet loTypeId="urn:microsoft.com/office/officeart/2005/8/layout/h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805AF7-845F-A646-8840-8EA252D3CCB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E88C0E1-62D7-3C4A-B719-5466F850E8E8}" type="parTrans" cxnId="{901422DE-CB5B-1849-8A1D-7209B6D17486}">
      <dgm:prSet/>
      <dgm:spPr/>
      <dgm:t>
        <a:bodyPr/>
        <a:lstStyle/>
        <a:p>
          <a:endParaRPr lang="en-US"/>
        </a:p>
      </dgm:t>
    </dgm:pt>
    <dgm:pt modelId="{36BAAA7B-F009-C44B-A8FE-A82938F8F08A}" type="sibTrans" cxnId="{901422DE-CB5B-1849-8A1D-7209B6D17486}">
      <dgm:prSet/>
      <dgm:spPr/>
      <dgm:t>
        <a:bodyPr/>
        <a:lstStyle/>
        <a:p>
          <a:endParaRPr lang="en-US"/>
        </a:p>
      </dgm:t>
    </dgm:pt>
    <dgm:pt modelId="{CBA22496-9643-6F43-8186-6D486B3D9850}">
      <dgm:prSet phldrT="[Text]"/>
      <dgm:spPr/>
      <dgm:t>
        <a:bodyPr/>
        <a:lstStyle/>
        <a:p>
          <a:r>
            <a:rPr lang="en-US" dirty="0" smtClean="0"/>
            <a:t>Orchestration/Scheduling</a:t>
          </a:r>
          <a:endParaRPr lang="en-US" dirty="0"/>
        </a:p>
      </dgm:t>
    </dgm:pt>
    <dgm:pt modelId="{B388C8C8-10AA-CB43-82E6-85248EBBAF69}" type="parTrans" cxnId="{C17ED9BB-5701-5C44-8EEE-7BC6C660792A}">
      <dgm:prSet/>
      <dgm:spPr/>
      <dgm:t>
        <a:bodyPr/>
        <a:lstStyle/>
        <a:p>
          <a:endParaRPr lang="en-US"/>
        </a:p>
      </dgm:t>
    </dgm:pt>
    <dgm:pt modelId="{5CEF6069-4A89-2546-B32C-F19BC17BC7DE}" type="sibTrans" cxnId="{C17ED9BB-5701-5C44-8EEE-7BC6C660792A}">
      <dgm:prSet/>
      <dgm:spPr/>
      <dgm:t>
        <a:bodyPr/>
        <a:lstStyle/>
        <a:p>
          <a:endParaRPr lang="en-US"/>
        </a:p>
      </dgm:t>
    </dgm:pt>
    <dgm:pt modelId="{B2BFDBA1-7914-4442-8BCA-F0D67BC2C65B}">
      <dgm:prSet phldrT="[Text]"/>
      <dgm:spPr/>
      <dgm:t>
        <a:bodyPr/>
        <a:lstStyle/>
        <a:p>
          <a:r>
            <a:rPr lang="en-US" dirty="0" smtClean="0"/>
            <a:t>Data Routing</a:t>
          </a:r>
          <a:endParaRPr lang="en-US" dirty="0"/>
        </a:p>
      </dgm:t>
    </dgm:pt>
    <dgm:pt modelId="{86594D74-1A06-F143-B8F4-22DF39F8B2E4}" type="parTrans" cxnId="{05D337D3-3B0A-D341-A06F-756714940604}">
      <dgm:prSet/>
      <dgm:spPr/>
      <dgm:t>
        <a:bodyPr/>
        <a:lstStyle/>
        <a:p>
          <a:endParaRPr lang="en-US"/>
        </a:p>
      </dgm:t>
    </dgm:pt>
    <dgm:pt modelId="{77BF8D7B-53F9-1243-9C45-C821839FD724}" type="sibTrans" cxnId="{05D337D3-3B0A-D341-A06F-756714940604}">
      <dgm:prSet/>
      <dgm:spPr/>
      <dgm:t>
        <a:bodyPr/>
        <a:lstStyle/>
        <a:p>
          <a:endParaRPr lang="en-US"/>
        </a:p>
      </dgm:t>
    </dgm:pt>
    <dgm:pt modelId="{FEBEC61B-9FA2-CD43-9829-41C964F9EC9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79937ED-0C36-1848-904C-C47EB6CC1D75}" type="parTrans" cxnId="{C4D94993-31E8-C548-BFBD-5208B886E545}">
      <dgm:prSet/>
      <dgm:spPr/>
      <dgm:t>
        <a:bodyPr/>
        <a:lstStyle/>
        <a:p>
          <a:endParaRPr lang="en-US"/>
        </a:p>
      </dgm:t>
    </dgm:pt>
    <dgm:pt modelId="{DD0FF125-B5DA-BE4C-AC26-635962341D95}" type="sibTrans" cxnId="{C4D94993-31E8-C548-BFBD-5208B886E545}">
      <dgm:prSet/>
      <dgm:spPr/>
      <dgm:t>
        <a:bodyPr/>
        <a:lstStyle/>
        <a:p>
          <a:endParaRPr lang="en-US"/>
        </a:p>
      </dgm:t>
    </dgm:pt>
    <dgm:pt modelId="{5A2FCBDC-4A4D-494B-9327-BA780658AE3A}">
      <dgm:prSet phldrT="[Text]"/>
      <dgm:spPr/>
      <dgm:t>
        <a:bodyPr/>
        <a:lstStyle/>
        <a:p>
          <a:r>
            <a:rPr lang="en-US" dirty="0" smtClean="0"/>
            <a:t>Compute Engine</a:t>
          </a:r>
          <a:endParaRPr lang="en-US" dirty="0"/>
        </a:p>
      </dgm:t>
    </dgm:pt>
    <dgm:pt modelId="{6AA85808-5EA7-044F-838C-85C20860BCC4}" type="parTrans" cxnId="{5FD9815A-1233-1746-8D0F-1B7E66E7F10B}">
      <dgm:prSet/>
      <dgm:spPr/>
      <dgm:t>
        <a:bodyPr/>
        <a:lstStyle/>
        <a:p>
          <a:endParaRPr lang="en-US"/>
        </a:p>
      </dgm:t>
    </dgm:pt>
    <dgm:pt modelId="{EF00A6FB-B87A-E44C-9B5E-6F6C00A24C96}" type="sibTrans" cxnId="{5FD9815A-1233-1746-8D0F-1B7E66E7F10B}">
      <dgm:prSet/>
      <dgm:spPr/>
      <dgm:t>
        <a:bodyPr/>
        <a:lstStyle/>
        <a:p>
          <a:endParaRPr lang="en-US"/>
        </a:p>
      </dgm:t>
    </dgm:pt>
    <dgm:pt modelId="{8D0EEFC4-E59F-7D41-990C-6884FA82D8B8}">
      <dgm:prSet phldrT="[Text]"/>
      <dgm:spPr/>
      <dgm:t>
        <a:bodyPr/>
        <a:lstStyle/>
        <a:p>
          <a:r>
            <a:rPr lang="en-US" dirty="0" smtClean="0"/>
            <a:t>Data Processing/Prep</a:t>
          </a:r>
          <a:endParaRPr lang="en-US" dirty="0"/>
        </a:p>
      </dgm:t>
    </dgm:pt>
    <dgm:pt modelId="{AAD49AC4-C978-5C43-90A6-51FBA9A3E420}" type="parTrans" cxnId="{D342920F-7D57-4246-9F63-6CCDD3F9BB73}">
      <dgm:prSet/>
      <dgm:spPr/>
      <dgm:t>
        <a:bodyPr/>
        <a:lstStyle/>
        <a:p>
          <a:endParaRPr lang="en-US"/>
        </a:p>
      </dgm:t>
    </dgm:pt>
    <dgm:pt modelId="{2126E7F4-46BC-9944-BDF2-523D5F23D64C}" type="sibTrans" cxnId="{D342920F-7D57-4246-9F63-6CCDD3F9BB73}">
      <dgm:prSet/>
      <dgm:spPr/>
      <dgm:t>
        <a:bodyPr/>
        <a:lstStyle/>
        <a:p>
          <a:endParaRPr lang="en-US"/>
        </a:p>
      </dgm:t>
    </dgm:pt>
    <dgm:pt modelId="{C93F2D50-17AA-934B-8C31-A0AEB26CFC1F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50023E60-8ADF-A745-BDEF-18C122E5C7E4}" type="parTrans" cxnId="{26ABFF8A-48DF-3F48-BE23-55CA170DEC78}">
      <dgm:prSet/>
      <dgm:spPr/>
      <dgm:t>
        <a:bodyPr/>
        <a:lstStyle/>
        <a:p>
          <a:endParaRPr lang="en-US"/>
        </a:p>
      </dgm:t>
    </dgm:pt>
    <dgm:pt modelId="{36604181-D888-AF47-928C-57D7F70BDE00}" type="sibTrans" cxnId="{26ABFF8A-48DF-3F48-BE23-55CA170DEC78}">
      <dgm:prSet/>
      <dgm:spPr/>
      <dgm:t>
        <a:bodyPr/>
        <a:lstStyle/>
        <a:p>
          <a:endParaRPr lang="en-US"/>
        </a:p>
      </dgm:t>
    </dgm:pt>
    <dgm:pt modelId="{CF67BBD2-BF5C-8F4F-AC47-3AC2C0C74798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FDE0102E-9087-8542-BF12-D0992B3352B3}" type="parTrans" cxnId="{BB656CB1-7C1B-0E4C-B9F2-7ABA7213225F}">
      <dgm:prSet/>
      <dgm:spPr/>
      <dgm:t>
        <a:bodyPr/>
        <a:lstStyle/>
        <a:p>
          <a:endParaRPr lang="en-US"/>
        </a:p>
      </dgm:t>
    </dgm:pt>
    <dgm:pt modelId="{77A0E5FA-88E8-C348-9A50-8385E55BC62B}" type="sibTrans" cxnId="{BB656CB1-7C1B-0E4C-B9F2-7ABA7213225F}">
      <dgm:prSet/>
      <dgm:spPr/>
      <dgm:t>
        <a:bodyPr/>
        <a:lstStyle/>
        <a:p>
          <a:endParaRPr lang="en-US"/>
        </a:p>
      </dgm:t>
    </dgm:pt>
    <dgm:pt modelId="{0214DE39-D480-5E46-9D53-89B5DE6782DC}">
      <dgm:prSet phldrT="[Text]"/>
      <dgm:spPr/>
      <dgm:t>
        <a:bodyPr/>
        <a:lstStyle/>
        <a:p>
          <a:r>
            <a:rPr lang="en-US" dirty="0" smtClean="0"/>
            <a:t>Streaming</a:t>
          </a:r>
          <a:endParaRPr lang="en-US" dirty="0"/>
        </a:p>
      </dgm:t>
    </dgm:pt>
    <dgm:pt modelId="{B97775B5-BC1C-3441-9CA4-46921CC6C544}" type="parTrans" cxnId="{11583548-54BB-DD48-8D07-6A1AC410B397}">
      <dgm:prSet/>
      <dgm:spPr/>
      <dgm:t>
        <a:bodyPr/>
        <a:lstStyle/>
        <a:p>
          <a:endParaRPr lang="en-US"/>
        </a:p>
      </dgm:t>
    </dgm:pt>
    <dgm:pt modelId="{019F0799-0D8A-B64D-B07E-5374F630958A}" type="sibTrans" cxnId="{11583548-54BB-DD48-8D07-6A1AC410B397}">
      <dgm:prSet/>
      <dgm:spPr/>
      <dgm:t>
        <a:bodyPr/>
        <a:lstStyle/>
        <a:p>
          <a:endParaRPr lang="en-US"/>
        </a:p>
      </dgm:t>
    </dgm:pt>
    <dgm:pt modelId="{3BE83CE3-EFCC-D54F-9B97-CA4217F15E73}">
      <dgm:prSet phldrT="[Text]"/>
      <dgm:spPr/>
      <dgm:t>
        <a:bodyPr/>
        <a:lstStyle/>
        <a:p>
          <a:r>
            <a:rPr lang="en-US" dirty="0" smtClean="0"/>
            <a:t>PMML</a:t>
          </a:r>
          <a:endParaRPr lang="en-US" dirty="0"/>
        </a:p>
      </dgm:t>
    </dgm:pt>
    <dgm:pt modelId="{E2AF25F5-A7AB-1646-A032-717C21A639BD}" type="parTrans" cxnId="{07646313-2C76-8142-B529-D9A4FFDFBCD9}">
      <dgm:prSet/>
      <dgm:spPr/>
      <dgm:t>
        <a:bodyPr/>
        <a:lstStyle/>
        <a:p>
          <a:endParaRPr lang="en-US"/>
        </a:p>
      </dgm:t>
    </dgm:pt>
    <dgm:pt modelId="{7002E0A9-A9CE-CE4F-845A-A4741B0CB24C}" type="sibTrans" cxnId="{07646313-2C76-8142-B529-D9A4FFDFBCD9}">
      <dgm:prSet/>
      <dgm:spPr/>
      <dgm:t>
        <a:bodyPr/>
        <a:lstStyle/>
        <a:p>
          <a:endParaRPr lang="en-US"/>
        </a:p>
      </dgm:t>
    </dgm:pt>
    <dgm:pt modelId="{37AAD7B8-42FD-9F43-8E98-1E6DF68E8636}">
      <dgm:prSet phldrT="[Text]"/>
      <dgm:spPr/>
      <dgm:t>
        <a:bodyPr/>
        <a:lstStyle/>
        <a:p>
          <a:r>
            <a:rPr lang="en-US" dirty="0" smtClean="0"/>
            <a:t>PMML</a:t>
          </a:r>
          <a:endParaRPr lang="en-US" dirty="0"/>
        </a:p>
      </dgm:t>
    </dgm:pt>
    <dgm:pt modelId="{78372967-91BD-AC43-AF8D-D421ADC0939D}" type="parTrans" cxnId="{2D2BF01C-4543-BB4D-9AC9-1BF1E9280207}">
      <dgm:prSet/>
      <dgm:spPr/>
      <dgm:t>
        <a:bodyPr/>
        <a:lstStyle/>
        <a:p>
          <a:endParaRPr lang="en-US"/>
        </a:p>
      </dgm:t>
    </dgm:pt>
    <dgm:pt modelId="{6F528070-84D0-3F4A-BBBA-94369C613FC2}" type="sibTrans" cxnId="{2D2BF01C-4543-BB4D-9AC9-1BF1E9280207}">
      <dgm:prSet/>
      <dgm:spPr/>
      <dgm:t>
        <a:bodyPr/>
        <a:lstStyle/>
        <a:p>
          <a:endParaRPr lang="en-US"/>
        </a:p>
      </dgm:t>
    </dgm:pt>
    <dgm:pt modelId="{80E9CC09-D43C-A843-9699-FB5CE6A0B853}">
      <dgm:prSet phldrT="[Text]"/>
      <dgm:spPr/>
      <dgm:t>
        <a:bodyPr/>
        <a:lstStyle/>
        <a:p>
          <a:r>
            <a:rPr lang="en-US" dirty="0" smtClean="0"/>
            <a:t>Unified experience</a:t>
          </a:r>
          <a:endParaRPr lang="en-US" dirty="0"/>
        </a:p>
      </dgm:t>
    </dgm:pt>
    <dgm:pt modelId="{F7AB7602-EE25-124B-B602-935D33751AE1}" type="parTrans" cxnId="{21698178-9A36-684E-B550-61E8E842B196}">
      <dgm:prSet/>
      <dgm:spPr/>
    </dgm:pt>
    <dgm:pt modelId="{4112754C-B907-9741-B3E4-3887908B6D20}" type="sibTrans" cxnId="{21698178-9A36-684E-B550-61E8E842B196}">
      <dgm:prSet/>
      <dgm:spPr/>
    </dgm:pt>
    <dgm:pt modelId="{EC378BFE-B549-3A44-AC08-34FCC96FDCBC}" type="pres">
      <dgm:prSet presAssocID="{3EF112EC-0598-9344-9F71-E7101E80B14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079DF6-49B9-E34F-B280-C692502C7769}" type="pres">
      <dgm:prSet presAssocID="{AD805AF7-845F-A646-8840-8EA252D3CCB1}" presName="compositeNode" presStyleCnt="0">
        <dgm:presLayoutVars>
          <dgm:bulletEnabled val="1"/>
        </dgm:presLayoutVars>
      </dgm:prSet>
      <dgm:spPr/>
    </dgm:pt>
    <dgm:pt modelId="{F16A572A-12A2-D44E-9472-226BBBFED29B}" type="pres">
      <dgm:prSet presAssocID="{AD805AF7-845F-A646-8840-8EA252D3CCB1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69564D-C86C-3C47-A754-3E7B5E530BF2}" type="pres">
      <dgm:prSet presAssocID="{AD805AF7-845F-A646-8840-8EA252D3CCB1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19178-746E-364D-95F8-EE01424A08F6}" type="pres">
      <dgm:prSet presAssocID="{AD805AF7-845F-A646-8840-8EA252D3CCB1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EC164-34CB-F749-BA0F-F30A736AFCEF}" type="pres">
      <dgm:prSet presAssocID="{36BAAA7B-F009-C44B-A8FE-A82938F8F08A}" presName="sibTrans" presStyleCnt="0"/>
      <dgm:spPr/>
    </dgm:pt>
    <dgm:pt modelId="{4041997D-EAA7-1D4F-9826-26EA1C8112A1}" type="pres">
      <dgm:prSet presAssocID="{FEBEC61B-9FA2-CD43-9829-41C964F9EC98}" presName="compositeNode" presStyleCnt="0">
        <dgm:presLayoutVars>
          <dgm:bulletEnabled val="1"/>
        </dgm:presLayoutVars>
      </dgm:prSet>
      <dgm:spPr/>
    </dgm:pt>
    <dgm:pt modelId="{D05CD6E2-958B-CF42-BB4B-00F1502CE50B}" type="pres">
      <dgm:prSet presAssocID="{FEBEC61B-9FA2-CD43-9829-41C964F9EC98}" presName="imag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47FA51-4449-AF40-88D9-3666EE013C21}" type="pres">
      <dgm:prSet presAssocID="{FEBEC61B-9FA2-CD43-9829-41C964F9EC98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D694D-5FB6-CC4C-8F56-C148A566BB7C}" type="pres">
      <dgm:prSet presAssocID="{FEBEC61B-9FA2-CD43-9829-41C964F9EC98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5EA109-AD6B-1947-9B75-239E6C419205}" type="presOf" srcId="{3EF112EC-0598-9344-9F71-E7101E80B141}" destId="{EC378BFE-B549-3A44-AC08-34FCC96FDCBC}" srcOrd="0" destOrd="0" presId="urn:microsoft.com/office/officeart/2005/8/layout/hList2"/>
    <dgm:cxn modelId="{05D337D3-3B0A-D341-A06F-756714940604}" srcId="{AD805AF7-845F-A646-8840-8EA252D3CCB1}" destId="{B2BFDBA1-7914-4442-8BCA-F0D67BC2C65B}" srcOrd="2" destOrd="0" parTransId="{86594D74-1A06-F143-B8F4-22DF39F8B2E4}" sibTransId="{77BF8D7B-53F9-1243-9C45-C821839FD724}"/>
    <dgm:cxn modelId="{C17ED9BB-5701-5C44-8EEE-7BC6C660792A}" srcId="{AD805AF7-845F-A646-8840-8EA252D3CCB1}" destId="{CBA22496-9643-6F43-8186-6D486B3D9850}" srcOrd="1" destOrd="0" parTransId="{B388C8C8-10AA-CB43-82E6-85248EBBAF69}" sibTransId="{5CEF6069-4A89-2546-B32C-F19BC17BC7DE}"/>
    <dgm:cxn modelId="{2D2BF01C-4543-BB4D-9AC9-1BF1E9280207}" srcId="{FEBEC61B-9FA2-CD43-9829-41C964F9EC98}" destId="{37AAD7B8-42FD-9F43-8E98-1E6DF68E8636}" srcOrd="4" destOrd="0" parTransId="{78372967-91BD-AC43-AF8D-D421ADC0939D}" sibTransId="{6F528070-84D0-3F4A-BBBA-94369C613FC2}"/>
    <dgm:cxn modelId="{38E7BE27-BDCA-4247-ADDF-7E685D75A5BC}" type="presOf" srcId="{8D0EEFC4-E59F-7D41-990C-6884FA82D8B8}" destId="{D869564D-C86C-3C47-A754-3E7B5E530BF2}" srcOrd="0" destOrd="3" presId="urn:microsoft.com/office/officeart/2005/8/layout/hList2"/>
    <dgm:cxn modelId="{26ABFF8A-48DF-3F48-BE23-55CA170DEC78}" srcId="{FEBEC61B-9FA2-CD43-9829-41C964F9EC98}" destId="{C93F2D50-17AA-934B-8C31-A0AEB26CFC1F}" srcOrd="1" destOrd="0" parTransId="{50023E60-8ADF-A745-BDEF-18C122E5C7E4}" sibTransId="{36604181-D888-AF47-928C-57D7F70BDE00}"/>
    <dgm:cxn modelId="{11583548-54BB-DD48-8D07-6A1AC410B397}" srcId="{FEBEC61B-9FA2-CD43-9829-41C964F9EC98}" destId="{0214DE39-D480-5E46-9D53-89B5DE6782DC}" srcOrd="3" destOrd="0" parTransId="{B97775B5-BC1C-3441-9CA4-46921CC6C544}" sibTransId="{019F0799-0D8A-B64D-B07E-5374F630958A}"/>
    <dgm:cxn modelId="{97364FB1-A376-1B4A-9A16-B4E10180AB7D}" type="presOf" srcId="{0214DE39-D480-5E46-9D53-89B5DE6782DC}" destId="{AB47FA51-4449-AF40-88D9-3666EE013C21}" srcOrd="0" destOrd="3" presId="urn:microsoft.com/office/officeart/2005/8/layout/hList2"/>
    <dgm:cxn modelId="{21698178-9A36-684E-B550-61E8E842B196}" srcId="{AD805AF7-845F-A646-8840-8EA252D3CCB1}" destId="{80E9CC09-D43C-A843-9699-FB5CE6A0B853}" srcOrd="0" destOrd="0" parTransId="{F7AB7602-EE25-124B-B602-935D33751AE1}" sibTransId="{4112754C-B907-9741-B3E4-3887908B6D20}"/>
    <dgm:cxn modelId="{D342920F-7D57-4246-9F63-6CCDD3F9BB73}" srcId="{AD805AF7-845F-A646-8840-8EA252D3CCB1}" destId="{8D0EEFC4-E59F-7D41-990C-6884FA82D8B8}" srcOrd="3" destOrd="0" parTransId="{AAD49AC4-C978-5C43-90A6-51FBA9A3E420}" sibTransId="{2126E7F4-46BC-9944-BDF2-523D5F23D64C}"/>
    <dgm:cxn modelId="{1AA6A8C9-1018-0A4A-9EF6-0E7CE4BDE439}" type="presOf" srcId="{FEBEC61B-9FA2-CD43-9829-41C964F9EC98}" destId="{537D694D-5FB6-CC4C-8F56-C148A566BB7C}" srcOrd="0" destOrd="0" presId="urn:microsoft.com/office/officeart/2005/8/layout/hList2"/>
    <dgm:cxn modelId="{5FD9815A-1233-1746-8D0F-1B7E66E7F10B}" srcId="{FEBEC61B-9FA2-CD43-9829-41C964F9EC98}" destId="{5A2FCBDC-4A4D-494B-9327-BA780658AE3A}" srcOrd="0" destOrd="0" parTransId="{6AA85808-5EA7-044F-838C-85C20860BCC4}" sibTransId="{EF00A6FB-B87A-E44C-9B5E-6F6C00A24C96}"/>
    <dgm:cxn modelId="{DF14D1AC-3A40-B447-8610-678CB44BD19E}" type="presOf" srcId="{C93F2D50-17AA-934B-8C31-A0AEB26CFC1F}" destId="{AB47FA51-4449-AF40-88D9-3666EE013C21}" srcOrd="0" destOrd="1" presId="urn:microsoft.com/office/officeart/2005/8/layout/hList2"/>
    <dgm:cxn modelId="{000CFA88-6DE7-BA4B-97DF-51B5775022A2}" type="presOf" srcId="{37AAD7B8-42FD-9F43-8E98-1E6DF68E8636}" destId="{AB47FA51-4449-AF40-88D9-3666EE013C21}" srcOrd="0" destOrd="4" presId="urn:microsoft.com/office/officeart/2005/8/layout/hList2"/>
    <dgm:cxn modelId="{901422DE-CB5B-1849-8A1D-7209B6D17486}" srcId="{3EF112EC-0598-9344-9F71-E7101E80B141}" destId="{AD805AF7-845F-A646-8840-8EA252D3CCB1}" srcOrd="0" destOrd="0" parTransId="{BE88C0E1-62D7-3C4A-B719-5466F850E8E8}" sibTransId="{36BAAA7B-F009-C44B-A8FE-A82938F8F08A}"/>
    <dgm:cxn modelId="{BB656CB1-7C1B-0E4C-B9F2-7ABA7213225F}" srcId="{FEBEC61B-9FA2-CD43-9829-41C964F9EC98}" destId="{CF67BBD2-BF5C-8F4F-AC47-3AC2C0C74798}" srcOrd="2" destOrd="0" parTransId="{FDE0102E-9087-8542-BF12-D0992B3352B3}" sibTransId="{77A0E5FA-88E8-C348-9A50-8385E55BC62B}"/>
    <dgm:cxn modelId="{C4D94993-31E8-C548-BFBD-5208B886E545}" srcId="{3EF112EC-0598-9344-9F71-E7101E80B141}" destId="{FEBEC61B-9FA2-CD43-9829-41C964F9EC98}" srcOrd="1" destOrd="0" parTransId="{F79937ED-0C36-1848-904C-C47EB6CC1D75}" sibTransId="{DD0FF125-B5DA-BE4C-AC26-635962341D95}"/>
    <dgm:cxn modelId="{1ECA1C27-C450-C049-A5D4-A196F8450545}" type="presOf" srcId="{80E9CC09-D43C-A843-9699-FB5CE6A0B853}" destId="{D869564D-C86C-3C47-A754-3E7B5E530BF2}" srcOrd="0" destOrd="0" presId="urn:microsoft.com/office/officeart/2005/8/layout/hList2"/>
    <dgm:cxn modelId="{00857F10-4EB9-6E4C-8459-6CA8C8C28667}" type="presOf" srcId="{CF67BBD2-BF5C-8F4F-AC47-3AC2C0C74798}" destId="{AB47FA51-4449-AF40-88D9-3666EE013C21}" srcOrd="0" destOrd="2" presId="urn:microsoft.com/office/officeart/2005/8/layout/hList2"/>
    <dgm:cxn modelId="{07646313-2C76-8142-B529-D9A4FFDFBCD9}" srcId="{AD805AF7-845F-A646-8840-8EA252D3CCB1}" destId="{3BE83CE3-EFCC-D54F-9B97-CA4217F15E73}" srcOrd="4" destOrd="0" parTransId="{E2AF25F5-A7AB-1646-A032-717C21A639BD}" sibTransId="{7002E0A9-A9CE-CE4F-845A-A4741B0CB24C}"/>
    <dgm:cxn modelId="{B107EAD9-F70C-B744-B95A-9AEA92C130A2}" type="presOf" srcId="{5A2FCBDC-4A4D-494B-9327-BA780658AE3A}" destId="{AB47FA51-4449-AF40-88D9-3666EE013C21}" srcOrd="0" destOrd="0" presId="urn:microsoft.com/office/officeart/2005/8/layout/hList2"/>
    <dgm:cxn modelId="{4AA5C291-9B18-9E4C-9E71-2DD4FDA9CB31}" type="presOf" srcId="{AD805AF7-845F-A646-8840-8EA252D3CCB1}" destId="{F2E19178-746E-364D-95F8-EE01424A08F6}" srcOrd="0" destOrd="0" presId="urn:microsoft.com/office/officeart/2005/8/layout/hList2"/>
    <dgm:cxn modelId="{D08C5543-C86C-CC41-91CB-20808BC630D1}" type="presOf" srcId="{3BE83CE3-EFCC-D54F-9B97-CA4217F15E73}" destId="{D869564D-C86C-3C47-A754-3E7B5E530BF2}" srcOrd="0" destOrd="4" presId="urn:microsoft.com/office/officeart/2005/8/layout/hList2"/>
    <dgm:cxn modelId="{2DC5C68B-A780-0344-9D1B-A6FAC9FA0C31}" type="presOf" srcId="{B2BFDBA1-7914-4442-8BCA-F0D67BC2C65B}" destId="{D869564D-C86C-3C47-A754-3E7B5E530BF2}" srcOrd="0" destOrd="2" presId="urn:microsoft.com/office/officeart/2005/8/layout/hList2"/>
    <dgm:cxn modelId="{0EC025EA-A14E-3A43-B43F-08CFB16274ED}" type="presOf" srcId="{CBA22496-9643-6F43-8186-6D486B3D9850}" destId="{D869564D-C86C-3C47-A754-3E7B5E530BF2}" srcOrd="0" destOrd="1" presId="urn:microsoft.com/office/officeart/2005/8/layout/hList2"/>
    <dgm:cxn modelId="{96A1E84F-8C8D-0F42-8B9A-78494B516741}" type="presParOf" srcId="{EC378BFE-B549-3A44-AC08-34FCC96FDCBC}" destId="{C2079DF6-49B9-E34F-B280-C692502C7769}" srcOrd="0" destOrd="0" presId="urn:microsoft.com/office/officeart/2005/8/layout/hList2"/>
    <dgm:cxn modelId="{F2840F7D-5202-F546-8EBD-2A7D1185B24E}" type="presParOf" srcId="{C2079DF6-49B9-E34F-B280-C692502C7769}" destId="{F16A572A-12A2-D44E-9472-226BBBFED29B}" srcOrd="0" destOrd="0" presId="urn:microsoft.com/office/officeart/2005/8/layout/hList2"/>
    <dgm:cxn modelId="{21E30057-BD3A-FD47-A39E-4093F686B75F}" type="presParOf" srcId="{C2079DF6-49B9-E34F-B280-C692502C7769}" destId="{D869564D-C86C-3C47-A754-3E7B5E530BF2}" srcOrd="1" destOrd="0" presId="urn:microsoft.com/office/officeart/2005/8/layout/hList2"/>
    <dgm:cxn modelId="{9DB17A68-D3B8-A442-BFD1-0151D2E6CB62}" type="presParOf" srcId="{C2079DF6-49B9-E34F-B280-C692502C7769}" destId="{F2E19178-746E-364D-95F8-EE01424A08F6}" srcOrd="2" destOrd="0" presId="urn:microsoft.com/office/officeart/2005/8/layout/hList2"/>
    <dgm:cxn modelId="{7B590E03-BDAB-4346-A383-85A1D2C3F702}" type="presParOf" srcId="{EC378BFE-B549-3A44-AC08-34FCC96FDCBC}" destId="{474EC164-34CB-F749-BA0F-F30A736AFCEF}" srcOrd="1" destOrd="0" presId="urn:microsoft.com/office/officeart/2005/8/layout/hList2"/>
    <dgm:cxn modelId="{9F055AAF-2B6C-C342-8C82-EA5AC8E04E9E}" type="presParOf" srcId="{EC378BFE-B549-3A44-AC08-34FCC96FDCBC}" destId="{4041997D-EAA7-1D4F-9826-26EA1C8112A1}" srcOrd="2" destOrd="0" presId="urn:microsoft.com/office/officeart/2005/8/layout/hList2"/>
    <dgm:cxn modelId="{60945623-1C7D-294D-A02C-B4267888435B}" type="presParOf" srcId="{4041997D-EAA7-1D4F-9826-26EA1C8112A1}" destId="{D05CD6E2-958B-CF42-BB4B-00F1502CE50B}" srcOrd="0" destOrd="0" presId="urn:microsoft.com/office/officeart/2005/8/layout/hList2"/>
    <dgm:cxn modelId="{D3D7BC86-8624-C747-97EA-1192F7411DEE}" type="presParOf" srcId="{4041997D-EAA7-1D4F-9826-26EA1C8112A1}" destId="{AB47FA51-4449-AF40-88D9-3666EE013C21}" srcOrd="1" destOrd="0" presId="urn:microsoft.com/office/officeart/2005/8/layout/hList2"/>
    <dgm:cxn modelId="{5A4E39B9-FDF8-5B4C-B811-55E8EC8BB25E}" type="presParOf" srcId="{4041997D-EAA7-1D4F-9826-26EA1C8112A1}" destId="{537D694D-5FB6-CC4C-8F56-C148A566BB7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19178-746E-364D-95F8-EE01424A08F6}">
      <dsp:nvSpPr>
        <dsp:cNvPr id="0" name=""/>
        <dsp:cNvSpPr/>
      </dsp:nvSpPr>
      <dsp:spPr>
        <a:xfrm rot="16200000">
          <a:off x="-1152614" y="1978657"/>
          <a:ext cx="2931900" cy="62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6991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 </a:t>
          </a:r>
          <a:endParaRPr lang="en-US" sz="4400" kern="1200" dirty="0"/>
        </a:p>
      </dsp:txBody>
      <dsp:txXfrm>
        <a:off x="-1152614" y="1978657"/>
        <a:ext cx="2931900" cy="620209"/>
      </dsp:txXfrm>
    </dsp:sp>
    <dsp:sp modelId="{D869564D-C86C-3C47-A754-3E7B5E530BF2}">
      <dsp:nvSpPr>
        <dsp:cNvPr id="0" name=""/>
        <dsp:cNvSpPr/>
      </dsp:nvSpPr>
      <dsp:spPr>
        <a:xfrm>
          <a:off x="623440" y="822811"/>
          <a:ext cx="3171174" cy="29319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546991" rIns="220472" bIns="220472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In-memory storage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Web App touch point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Sophisticated Event Handling</a:t>
          </a:r>
          <a:endParaRPr lang="en-US" sz="2400" kern="1200" dirty="0"/>
        </a:p>
      </dsp:txBody>
      <dsp:txXfrm>
        <a:off x="623440" y="822811"/>
        <a:ext cx="3171174" cy="2931900"/>
      </dsp:txXfrm>
    </dsp:sp>
    <dsp:sp modelId="{F16A572A-12A2-D44E-9472-226BBBFED29B}">
      <dsp:nvSpPr>
        <dsp:cNvPr id="0" name=""/>
        <dsp:cNvSpPr/>
      </dsp:nvSpPr>
      <dsp:spPr>
        <a:xfrm>
          <a:off x="3231" y="4134"/>
          <a:ext cx="1240419" cy="1240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7D694D-5FB6-CC4C-8F56-C148A566BB7C}">
      <dsp:nvSpPr>
        <dsp:cNvPr id="0" name=""/>
        <dsp:cNvSpPr/>
      </dsp:nvSpPr>
      <dsp:spPr>
        <a:xfrm rot="16200000">
          <a:off x="3460114" y="1978657"/>
          <a:ext cx="2931900" cy="62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6991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 </a:t>
          </a:r>
          <a:endParaRPr lang="en-US" sz="4400" kern="1200" dirty="0"/>
        </a:p>
      </dsp:txBody>
      <dsp:txXfrm>
        <a:off x="3460114" y="1978657"/>
        <a:ext cx="2931900" cy="620209"/>
      </dsp:txXfrm>
    </dsp:sp>
    <dsp:sp modelId="{AB47FA51-4449-AF40-88D9-3666EE013C21}">
      <dsp:nvSpPr>
        <dsp:cNvPr id="0" name=""/>
        <dsp:cNvSpPr/>
      </dsp:nvSpPr>
      <dsp:spPr>
        <a:xfrm>
          <a:off x="5236169" y="822811"/>
          <a:ext cx="3171174" cy="29319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546991" rIns="220472" bIns="220472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Compute Engine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Machine Learning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SQL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Streaming</a:t>
          </a:r>
          <a:endParaRPr lang="en-US" sz="2400" kern="1200" dirty="0"/>
        </a:p>
      </dsp:txBody>
      <dsp:txXfrm>
        <a:off x="5236169" y="822811"/>
        <a:ext cx="3171174" cy="2931900"/>
      </dsp:txXfrm>
    </dsp:sp>
    <dsp:sp modelId="{D05CD6E2-958B-CF42-BB4B-00F1502CE50B}">
      <dsp:nvSpPr>
        <dsp:cNvPr id="0" name=""/>
        <dsp:cNvSpPr/>
      </dsp:nvSpPr>
      <dsp:spPr>
        <a:xfrm>
          <a:off x="4615960" y="4134"/>
          <a:ext cx="1240419" cy="12404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19178-746E-364D-95F8-EE01424A08F6}">
      <dsp:nvSpPr>
        <dsp:cNvPr id="0" name=""/>
        <dsp:cNvSpPr/>
      </dsp:nvSpPr>
      <dsp:spPr>
        <a:xfrm rot="16200000">
          <a:off x="-1152614" y="1978657"/>
          <a:ext cx="2931900" cy="62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6991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 </a:t>
          </a:r>
          <a:endParaRPr lang="en-US" sz="4400" kern="1200" dirty="0"/>
        </a:p>
      </dsp:txBody>
      <dsp:txXfrm>
        <a:off x="-1152614" y="1978657"/>
        <a:ext cx="2931900" cy="620209"/>
      </dsp:txXfrm>
    </dsp:sp>
    <dsp:sp modelId="{D869564D-C86C-3C47-A754-3E7B5E530BF2}">
      <dsp:nvSpPr>
        <dsp:cNvPr id="0" name=""/>
        <dsp:cNvSpPr/>
      </dsp:nvSpPr>
      <dsp:spPr>
        <a:xfrm>
          <a:off x="623440" y="822811"/>
          <a:ext cx="3171174" cy="29319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54699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Unified experience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Orchestration/Scheduling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Routing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Processing/Prep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PMML</a:t>
          </a:r>
          <a:endParaRPr lang="en-US" sz="2000" kern="1200" dirty="0"/>
        </a:p>
      </dsp:txBody>
      <dsp:txXfrm>
        <a:off x="623440" y="822811"/>
        <a:ext cx="3171174" cy="2931900"/>
      </dsp:txXfrm>
    </dsp:sp>
    <dsp:sp modelId="{F16A572A-12A2-D44E-9472-226BBBFED29B}">
      <dsp:nvSpPr>
        <dsp:cNvPr id="0" name=""/>
        <dsp:cNvSpPr/>
      </dsp:nvSpPr>
      <dsp:spPr>
        <a:xfrm>
          <a:off x="3231" y="4134"/>
          <a:ext cx="1240419" cy="1240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7D694D-5FB6-CC4C-8F56-C148A566BB7C}">
      <dsp:nvSpPr>
        <dsp:cNvPr id="0" name=""/>
        <dsp:cNvSpPr/>
      </dsp:nvSpPr>
      <dsp:spPr>
        <a:xfrm rot="16200000">
          <a:off x="3460114" y="1978657"/>
          <a:ext cx="2931900" cy="62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6991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 </a:t>
          </a:r>
          <a:endParaRPr lang="en-US" sz="4400" kern="1200" dirty="0"/>
        </a:p>
      </dsp:txBody>
      <dsp:txXfrm>
        <a:off x="3460114" y="1978657"/>
        <a:ext cx="2931900" cy="620209"/>
      </dsp:txXfrm>
    </dsp:sp>
    <dsp:sp modelId="{AB47FA51-4449-AF40-88D9-3666EE013C21}">
      <dsp:nvSpPr>
        <dsp:cNvPr id="0" name=""/>
        <dsp:cNvSpPr/>
      </dsp:nvSpPr>
      <dsp:spPr>
        <a:xfrm>
          <a:off x="5236169" y="822811"/>
          <a:ext cx="3171174" cy="29319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54699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Compute Engine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Machine Learning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SQL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Streaming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PMML</a:t>
          </a:r>
          <a:endParaRPr lang="en-US" sz="2000" kern="1200" dirty="0"/>
        </a:p>
      </dsp:txBody>
      <dsp:txXfrm>
        <a:off x="5236169" y="822811"/>
        <a:ext cx="3171174" cy="2931900"/>
      </dsp:txXfrm>
    </dsp:sp>
    <dsp:sp modelId="{D05CD6E2-958B-CF42-BB4B-00F1502CE50B}">
      <dsp:nvSpPr>
        <dsp:cNvPr id="0" name=""/>
        <dsp:cNvSpPr/>
      </dsp:nvSpPr>
      <dsp:spPr>
        <a:xfrm>
          <a:off x="4615960" y="4134"/>
          <a:ext cx="1240419" cy="12404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image" Target="../media/image38.emf"/><Relationship Id="rId2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image" Target="../media/image38.emf"/><Relationship Id="rId2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16100" y="692150"/>
            <a:ext cx="335915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53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159">
              <a:defRPr/>
            </a:pPr>
            <a:r>
              <a:rPr lang="en-US" dirty="0" smtClean="0"/>
              <a:t>Owner: </a:t>
            </a:r>
            <a:r>
              <a:rPr lang="en-US" dirty="0" err="1" smtClean="0"/>
              <a:t>Vatsan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574" y="8758277"/>
            <a:ext cx="3005121" cy="460400"/>
          </a:xfrm>
          <a:prstGeom prst="rect">
            <a:avLst/>
          </a:prstGeom>
        </p:spPr>
        <p:txBody>
          <a:bodyPr lIns="87308" tIns="43654" rIns="87308" bIns="43654"/>
          <a:lstStyle/>
          <a:p>
            <a:pPr>
              <a:defRPr/>
            </a:pPr>
            <a:fld id="{3AE8F6DA-4D23-6848-BB1B-3DC740AD9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46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13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1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1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1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692150"/>
            <a:ext cx="335915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C975E6CF-A57B-9145-A59A-0FDF63163E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8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HAWQ has been designed for petabyte scale SQL on Hadoop operation.</a:t>
            </a:r>
          </a:p>
          <a:p>
            <a:r>
              <a:rPr lang="en-US" dirty="0"/>
              <a:t>Data is stored directly on HDFS and the cost function in the SQL query optimizer is fine-tuned to account for the file system performance profile of HDFS.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6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5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5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 userDrawn="1"/>
        </p:nvSpPr>
        <p:spPr bwMode="gray">
          <a:xfrm flipH="1">
            <a:off x="8553450" y="5579194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E862BCF-7DFE-B44B-A2D0-DE8F3FC74E6A}" type="slidenum">
              <a:rPr lang="en-US" sz="800">
                <a:solidFill>
                  <a:srgbClr val="7F7F7F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90589" y="1570612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90594" y="2925982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 bwMode="gray">
          <a:xfrm>
            <a:off x="908582" y="4122347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203937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194153"/>
            <a:ext cx="2073275" cy="375884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194153"/>
            <a:ext cx="6048376" cy="37588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0565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576930"/>
            <a:ext cx="2073275" cy="337608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873127"/>
            <a:ext cx="8410575" cy="38468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576928"/>
            <a:ext cx="6048376" cy="3376083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779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37" y="1194153"/>
            <a:ext cx="4032465" cy="37588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194153"/>
            <a:ext cx="4032465" cy="37588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25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39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 userDrawn="1"/>
        </p:nvSpPr>
        <p:spPr bwMode="gray">
          <a:xfrm flipH="1">
            <a:off x="8553450" y="5579194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E835C0B-C7BB-0146-87A1-050B24C7DE9B}" type="slidenum">
              <a:rPr lang="en-US" sz="800">
                <a:solidFill>
                  <a:srgbClr val="7F7F7F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8370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ivotal_Teal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097270"/>
            <a:ext cx="5413375" cy="141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0799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66725" y="361617"/>
            <a:ext cx="8410574" cy="511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66725" y="1194158"/>
            <a:ext cx="8410574" cy="3758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42888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3788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4325" y="954505"/>
            <a:ext cx="8404098" cy="3876576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740664" indent="-283464">
              <a:defRPr/>
            </a:lvl3pPr>
            <a:lvl4pPr marL="1088136" indent="-292608">
              <a:defRPr/>
            </a:lvl4pPr>
            <a:lvl5pPr marL="1417320" indent="-292608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Title Placeholder 10"/>
          <p:cNvSpPr>
            <a:spLocks noGrp="1"/>
          </p:cNvSpPr>
          <p:nvPr>
            <p:ph type="title"/>
          </p:nvPr>
        </p:nvSpPr>
        <p:spPr>
          <a:xfrm>
            <a:off x="209549" y="103189"/>
            <a:ext cx="8505826" cy="3651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582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5143518"/>
            <a:ext cx="9144000" cy="428626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9" rIns="68561" bIns="34289" rtlCol="0" anchor="ctr"/>
          <a:lstStyle/>
          <a:p>
            <a:pPr defTabSz="457034"/>
            <a:endParaRPr lang="en-US" sz="1800" kern="12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30" y="5576083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034"/>
            <a:r>
              <a:rPr lang="en-US" sz="600" kern="1200" dirty="0">
                <a:solidFill>
                  <a:prstClr val="white">
                    <a:lumMod val="50000"/>
                  </a:prstClr>
                </a:solidFill>
                <a:ea typeface="+mn-ea"/>
              </a:rPr>
              <a:t>© Copyright 2015 Pivotal. All rights reserved.</a:t>
            </a: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5" y="5237768"/>
            <a:ext cx="957262" cy="243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36" y="355600"/>
            <a:ext cx="8229601" cy="403953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31207"/>
            <a:ext cx="8229600" cy="3425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0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36" y="355600"/>
            <a:ext cx="8229601" cy="403953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31207"/>
            <a:ext cx="8229600" cy="3425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5143518"/>
            <a:ext cx="9144000" cy="428626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9" rIns="68561" bIns="34289" rtlCol="0" anchor="ctr"/>
          <a:lstStyle/>
          <a:p>
            <a:pPr defTabSz="457034"/>
            <a:endParaRPr lang="en-US" sz="1800" kern="1200" dirty="0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30" y="5576083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034"/>
            <a:r>
              <a:rPr lang="en-US" sz="600" kern="1200" dirty="0">
                <a:solidFill>
                  <a:prstClr val="white">
                    <a:lumMod val="50000"/>
                  </a:prstClr>
                </a:solidFill>
                <a:ea typeface="+mn-ea"/>
              </a:rPr>
              <a:t>© Copyright 2015 Pivotal. 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5" y="5237768"/>
            <a:ext cx="957262" cy="243839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984368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 userDrawn="1"/>
        </p:nvSpPr>
        <p:spPr bwMode="gray">
          <a:xfrm flipH="1">
            <a:off x="8553450" y="5579194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DDD6182-19B6-F64A-8222-811FBF0C9B6D}" type="slidenum">
              <a:rPr lang="en-US" sz="800">
                <a:solidFill>
                  <a:srgbClr val="7F7F7F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 bwMode="gray">
          <a:xfrm>
            <a:off x="1017588" y="1392826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1026076" y="2719031"/>
            <a:ext cx="6048375" cy="62529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8904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846667"/>
          </a:xfrm>
          <a:prstGeom prst="rect">
            <a:avLst/>
          </a:prstGeom>
        </p:spPr>
        <p:txBody>
          <a:bodyPr vert="horz" lIns="68547" tIns="34274" rIns="68547" bIns="34274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22037"/>
            <a:ext cx="8229600" cy="4128823"/>
          </a:xfrm>
          <a:prstGeom prst="rect">
            <a:avLst/>
          </a:prstGeom>
        </p:spPr>
        <p:txBody>
          <a:bodyPr vert="horz" lIns="68547" tIns="34274" rIns="68547" bIns="34274"/>
          <a:lstStyle>
            <a:lvl1pPr marL="0" indent="0">
              <a:spcBef>
                <a:spcPts val="1032"/>
              </a:spcBef>
              <a:buClr>
                <a:srgbClr val="69BE28"/>
              </a:buClr>
              <a:buFont typeface="Wingdings" charset="2"/>
              <a:buNone/>
              <a:defRPr sz="1800" b="1" i="0" baseline="0">
                <a:latin typeface="Arial"/>
                <a:cs typeface="Arial"/>
              </a:defRPr>
            </a:lvl1pPr>
            <a:lvl2pPr marL="0" indent="0" defTabSz="44031">
              <a:spcBef>
                <a:spcPts val="582"/>
              </a:spcBef>
              <a:buFont typeface="Lucida Grande"/>
              <a:buNone/>
              <a:tabLst/>
              <a:defRPr sz="1500">
                <a:solidFill>
                  <a:srgbClr val="1E1E1E"/>
                </a:solidFill>
              </a:defRPr>
            </a:lvl2pPr>
            <a:lvl3pPr marL="124957" indent="-124957" defTabSz="211834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7528" indent="-128521" defTabSz="211834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0086" indent="-132093" defTabSz="211834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5167534"/>
            <a:ext cx="711200" cy="3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5"/>
            <a:ext cx="2133600" cy="305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C80492-FF27-A546-8464-56247564ABE3}" type="datetimeFigureOut">
              <a:rPr lang="en-US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1/20/16</a:t>
            </a:fld>
            <a:endParaRPr lang="en-US">
              <a:solidFill>
                <a:srgbClr val="4D4D4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5"/>
            <a:ext cx="2895600" cy="305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4D4D4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65"/>
            <a:ext cx="2133600" cy="305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A056E0-D397-6A4E-9A2D-E008471F50A9}" type="slidenum">
              <a:rPr lang="en-US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4D4D4D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78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13"/>
            <a:ext cx="9144000" cy="57149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890589" y="1458786"/>
            <a:ext cx="4384145" cy="11182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890587" y="2925982"/>
            <a:ext cx="6048374" cy="410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908582" y="4122335"/>
            <a:ext cx="5026550" cy="307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0" y="5143501"/>
            <a:ext cx="9144000" cy="428624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" name="Shape 17"/>
          <p:cNvSpPr txBox="1"/>
          <p:nvPr/>
        </p:nvSpPr>
        <p:spPr>
          <a:xfrm flipH="1">
            <a:off x="8553473" y="5579446"/>
            <a:ext cx="533399" cy="1367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ker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800" kern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366712" y="5576053"/>
            <a:ext cx="2274886" cy="1111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-US" sz="650" kern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2015 </a:t>
            </a: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55" y="5237740"/>
            <a:ext cx="957261" cy="24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31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890589" y="1458786"/>
            <a:ext cx="4384145" cy="11182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890587" y="2925982"/>
            <a:ext cx="6048374" cy="410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908582" y="4122335"/>
            <a:ext cx="5026550" cy="3077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0" y="5143501"/>
            <a:ext cx="9144000" cy="428624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" name="Shape 17"/>
          <p:cNvSpPr txBox="1"/>
          <p:nvPr/>
        </p:nvSpPr>
        <p:spPr>
          <a:xfrm flipH="1">
            <a:off x="8553473" y="5579446"/>
            <a:ext cx="533399" cy="1367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ker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800" kern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366712" y="5576053"/>
            <a:ext cx="2274886" cy="1111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-US" sz="650" kern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2015 </a:t>
            </a: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55" y="5237740"/>
            <a:ext cx="957261" cy="24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34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66712" y="361602"/>
            <a:ext cx="8410574" cy="511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66713" y="1194158"/>
            <a:ext cx="4032464" cy="3758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744823" y="1194158"/>
            <a:ext cx="4032464" cy="3758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58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66712" y="361602"/>
            <a:ext cx="8410574" cy="511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66713" y="1194158"/>
            <a:ext cx="8410574" cy="3758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08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13"/>
            <a:ext cx="9144000" cy="5714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>
            <a:off x="1934132" y="1613707"/>
            <a:ext cx="5152489" cy="15139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1701800" y="3316124"/>
            <a:ext cx="5689600" cy="5300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2400" kern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NEW </a:t>
            </a:r>
            <a:r>
              <a:rPr lang="en-US" sz="2300" kern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PLATFORM</a:t>
            </a:r>
            <a:r>
              <a:rPr lang="en-US" sz="2400" kern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400" kern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FOR A NEW ERA</a:t>
            </a:r>
          </a:p>
        </p:txBody>
      </p:sp>
    </p:spTree>
    <p:extLst>
      <p:ext uri="{BB962C8B-B14F-4D97-AF65-F5344CB8AC3E}">
        <p14:creationId xmlns:p14="http://schemas.microsoft.com/office/powerpoint/2010/main" val="404402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2409446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kern="0">
              <a:solidFill>
                <a:srgbClr val="4D4D4D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2728911" y="1118755"/>
            <a:ext cx="6048376" cy="1354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2728913" y="2728737"/>
            <a:ext cx="6048374" cy="21130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42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13"/>
            <a:ext cx="9144000" cy="5714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0" y="5143501"/>
            <a:ext cx="9144000" cy="428624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1" name="Shape 51"/>
          <p:cNvSpPr txBox="1"/>
          <p:nvPr/>
        </p:nvSpPr>
        <p:spPr>
          <a:xfrm flipH="1">
            <a:off x="8553473" y="5579446"/>
            <a:ext cx="533399" cy="1367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ker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800" kern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366712" y="5576053"/>
            <a:ext cx="2274886" cy="1111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-US" sz="650" kern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2015 </a:t>
            </a: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670454" y="1860318"/>
            <a:ext cx="6048376" cy="15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55" y="5237740"/>
            <a:ext cx="957261" cy="24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13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2" y="873127"/>
            <a:ext cx="8410574" cy="384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>
                <a:solidFill>
                  <a:schemeClr val="tx1"/>
                </a:solidFill>
              </a:defRPr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66712" y="361602"/>
            <a:ext cx="8410574" cy="511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77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"/>
            <a:ext cx="9144000" cy="24094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728912" y="1242896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28923" y="2728737"/>
            <a:ext cx="6048375" cy="21130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2106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66712" y="873127"/>
            <a:ext cx="8410574" cy="384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>
                <a:solidFill>
                  <a:schemeClr val="tx1"/>
                </a:solidFill>
              </a:defRPr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66712" y="361602"/>
            <a:ext cx="8410574" cy="511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366714" y="1576928"/>
            <a:ext cx="8410574" cy="3376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6688" indent="-166688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>
                <a:solidFill>
                  <a:schemeClr val="tx1"/>
                </a:solidFill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1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66713" y="1194158"/>
            <a:ext cx="2073274" cy="375884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66712" y="361602"/>
            <a:ext cx="8410574" cy="511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728913" y="1194158"/>
            <a:ext cx="6048376" cy="3758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54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66713" y="1576930"/>
            <a:ext cx="2073274" cy="3376083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66712" y="361602"/>
            <a:ext cx="8410574" cy="511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66712" y="873127"/>
            <a:ext cx="8410574" cy="384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2728913" y="1576928"/>
            <a:ext cx="6048376" cy="3376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90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44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194153"/>
            <a:ext cx="8410575" cy="37588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43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 userDrawn="1"/>
        </p:nvSpPr>
        <p:spPr bwMode="gray">
          <a:xfrm flipH="1">
            <a:off x="8553450" y="5579194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E8FD9C8-E244-5D44-9E29-285BB9057301}" type="slidenum">
              <a:rPr lang="en-US" sz="800">
                <a:solidFill>
                  <a:srgbClr val="7F7F7F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 bwMode="gray">
          <a:xfrm>
            <a:off x="670455" y="-648404"/>
            <a:ext cx="6048376" cy="4013406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57452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194153"/>
            <a:ext cx="8410575" cy="37588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465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194153"/>
            <a:ext cx="8410575" cy="375884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458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350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873127"/>
            <a:ext cx="8410575" cy="38468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926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873127"/>
            <a:ext cx="8410575" cy="38468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61598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576928"/>
            <a:ext cx="8410574" cy="3376083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96897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1"/>
          <p:cNvSpPr txBox="1">
            <a:spLocks noChangeArrowheads="1"/>
          </p:cNvSpPr>
          <p:nvPr/>
        </p:nvSpPr>
        <p:spPr bwMode="gray">
          <a:xfrm flipH="1">
            <a:off x="8553450" y="5579194"/>
            <a:ext cx="5334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320900C-1670-1740-A987-57FC827F4A2C}" type="slidenum">
              <a:rPr lang="en-US" sz="800">
                <a:solidFill>
                  <a:srgbClr val="7F7F7F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575667"/>
            <a:ext cx="2274887" cy="1000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650" dirty="0">
                <a:solidFill>
                  <a:srgbClr val="FFFFFF">
                    <a:lumMod val="50000"/>
                  </a:srgbClr>
                </a:solidFill>
                <a:latin typeface="Arial"/>
                <a:ea typeface="ＭＳ Ｐゴシック" charset="0"/>
                <a:cs typeface="Arial"/>
              </a:rPr>
              <a:t>© 2015 Pivotal Software, Inc.  All rights reserved.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0" y="5143500"/>
            <a:ext cx="9144000" cy="428626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9" name="Picture 10" descr="Pivotal_White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t="28059" r="18173" b="28059"/>
          <a:stretch>
            <a:fillRect/>
          </a:stretch>
        </p:blipFill>
        <p:spPr bwMode="auto">
          <a:xfrm>
            <a:off x="7867673" y="5201710"/>
            <a:ext cx="1050925" cy="31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86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4" r:id="rId16"/>
    <p:sldLayoutId id="2147483765" r:id="rId17"/>
    <p:sldLayoutId id="2147483786" r:id="rId18"/>
    <p:sldLayoutId id="2147483788" r:id="rId19"/>
    <p:sldLayoutId id="2147483789" r:id="rId20"/>
    <p:sldLayoutId id="2147483790" r:id="rId2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rgbClr val="2C95DD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2C95DD"/>
          </a:solidFill>
          <a:latin typeface="MetaNormalLF-Roman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fontAlgn="base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–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2C95DD"/>
        </a:buClr>
        <a:buFont typeface="Arial" charset="0"/>
        <a:buChar char="»"/>
        <a:defRPr kern="1200">
          <a:solidFill>
            <a:schemeClr val="tx1"/>
          </a:solidFill>
          <a:latin typeface="MetaNormalLF-Roman" pitchFamily="34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0" y="5143501"/>
            <a:ext cx="9144000" cy="428624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 flipH="1">
            <a:off x="8553473" y="5579446"/>
            <a:ext cx="533399" cy="1367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ker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800" kern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hape 9"/>
          <p:cNvSpPr txBox="1"/>
          <p:nvPr/>
        </p:nvSpPr>
        <p:spPr>
          <a:xfrm>
            <a:off x="366712" y="5576053"/>
            <a:ext cx="2274886" cy="1111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-US" sz="650" kern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2015 </a:t>
            </a:r>
            <a:r>
              <a:rPr lang="en-US" sz="650" kern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55" y="5237740"/>
            <a:ext cx="957261" cy="24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8318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s://github.com/madlib/madlib" TargetMode="External"/><Relationship Id="rId6" Type="http://schemas.openxmlformats.org/officeDocument/2006/relationships/hyperlink" Target="http://madlib.net/" TargetMode="External"/><Relationship Id="rId7" Type="http://schemas.openxmlformats.org/officeDocument/2006/relationships/image" Target="../media/image27.tiff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8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42.emf"/><Relationship Id="rId13" Type="http://schemas.openxmlformats.org/officeDocument/2006/relationships/oleObject" Target="../embeddings/oleObject8.bin"/><Relationship Id="rId14" Type="http://schemas.openxmlformats.org/officeDocument/2006/relationships/image" Target="../media/image43.emf"/><Relationship Id="rId15" Type="http://schemas.openxmlformats.org/officeDocument/2006/relationships/oleObject" Target="../embeddings/Microsoft_Equation2.bin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42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43.emf"/><Relationship Id="rId15" Type="http://schemas.openxmlformats.org/officeDocument/2006/relationships/oleObject" Target="../embeddings/Microsoft_Equation3.bin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8.png"/><Relationship Id="rId7" Type="http://schemas.openxmlformats.org/officeDocument/2006/relationships/image" Target="../media/image77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Corporate\presentation\New Approach to Big Data\assets\Strata-Data-w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7179"/>
            <a:ext cx="9167237" cy="572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97934"/>
            <a:ext cx="3467650" cy="88617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71488" y="3702103"/>
            <a:ext cx="7466012" cy="12995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63712" y="1699337"/>
            <a:ext cx="46147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>
                    <a:lumMod val="85000"/>
                  </a:schemeClr>
                </a:solidFill>
              </a:rPr>
              <a:t>Pivotal Big Data Suite</a:t>
            </a:r>
          </a:p>
          <a:p>
            <a:r>
              <a:rPr lang="en-US" sz="2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Overview and Use Cases</a:t>
            </a:r>
          </a:p>
        </p:txBody>
      </p:sp>
    </p:spTree>
    <p:extLst>
      <p:ext uri="{BB962C8B-B14F-4D97-AF65-F5344CB8AC3E}">
        <p14:creationId xmlns:p14="http://schemas.microsoft.com/office/powerpoint/2010/main" val="35663619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852160" y="2397760"/>
            <a:ext cx="68072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553200" y="2570480"/>
            <a:ext cx="44704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1360" y="1717042"/>
            <a:ext cx="2072640" cy="258532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In-memory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Data grid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Pure java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Java client or API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Native PDX serialization or JSON</a:t>
            </a:r>
            <a:endParaRPr lang="en-US" dirty="0">
              <a:solidFill>
                <a:srgbClr val="266D68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877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HAWQ Architecture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6542" y="1301916"/>
            <a:ext cx="8678858" cy="3524086"/>
            <a:chOff x="236542" y="1562298"/>
            <a:chExt cx="8678858" cy="4228902"/>
          </a:xfrm>
        </p:grpSpPr>
        <p:sp>
          <p:nvSpPr>
            <p:cNvPr id="36" name="Rounded Rectangle 35"/>
            <p:cNvSpPr/>
            <p:nvPr/>
          </p:nvSpPr>
          <p:spPr>
            <a:xfrm>
              <a:off x="341170" y="2085947"/>
              <a:ext cx="1802423" cy="443384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HAWQ Master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7629" y="4939466"/>
              <a:ext cx="1802423" cy="410291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HAWQ Segment(s)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36542" y="1562298"/>
              <a:ext cx="2011680" cy="1554480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549978" y="2529331"/>
              <a:ext cx="1802423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HAWQ Secondary Master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458935" y="1562298"/>
              <a:ext cx="2011680" cy="1554480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42910" y="3891044"/>
              <a:ext cx="2291861" cy="1900156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481818" y="4273232"/>
              <a:ext cx="585457" cy="583281"/>
            </a:xfrm>
            <a:prstGeom prst="roundRect">
              <a:avLst/>
            </a:prstGeom>
            <a:noFill/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…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cxnSp>
          <p:nvCxnSpPr>
            <p:cNvPr id="43" name="Straight Connector 42"/>
            <p:cNvCxnSpPr>
              <a:stCxn id="38" idx="2"/>
            </p:cNvCxnSpPr>
            <p:nvPr/>
          </p:nvCxnSpPr>
          <p:spPr>
            <a:xfrm>
              <a:off x="1242382" y="3116778"/>
              <a:ext cx="1275" cy="249209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sp>
          <p:nvSpPr>
            <p:cNvPr id="44" name="Rounded Rectangle 43"/>
            <p:cNvSpPr/>
            <p:nvPr/>
          </p:nvSpPr>
          <p:spPr>
            <a:xfrm>
              <a:off x="4756809" y="2529331"/>
              <a:ext cx="1802423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NameNode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4681328" y="1562298"/>
              <a:ext cx="2011680" cy="1554480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008349" y="2529331"/>
              <a:ext cx="1802423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Secondary NameNode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38A7E">
                    <a:lumMod val="50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903720" y="1562298"/>
              <a:ext cx="2011680" cy="1554480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7921588" y="1952764"/>
              <a:ext cx="803972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Quorum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38A7E">
                    <a:lumMod val="50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Journal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Manager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675173" y="1961900"/>
              <a:ext cx="803972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Quorum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38A7E">
                    <a:lumMod val="50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Journal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Manager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549978" y="1952764"/>
              <a:ext cx="816053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Zoo Keeper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476259" y="1952764"/>
              <a:ext cx="803972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Quorum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Journal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Manager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087629" y="4403096"/>
              <a:ext cx="1802423" cy="410291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Data Node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496343" y="4939466"/>
              <a:ext cx="1802423" cy="410291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HAWQ Segment(s)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251624" y="3891044"/>
              <a:ext cx="2291861" cy="1900156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6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496343" y="4403096"/>
              <a:ext cx="1802423" cy="410291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Data Node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310817" y="4939466"/>
              <a:ext cx="1802423" cy="410291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HAWQ Segment(s)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066098" y="3891044"/>
              <a:ext cx="2291861" cy="1900156"/>
            </a:xfrm>
            <a:prstGeom prst="roundRect">
              <a:avLst/>
            </a:prstGeom>
            <a:noFill/>
            <a:ln w="25400" cap="flat" cmpd="sng" algn="ctr">
              <a:solidFill>
                <a:srgbClr val="262626"/>
              </a:solidFill>
              <a:prstDash val="dash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B2831">
                      <a:lumMod val="75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Node 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2831">
                    <a:lumMod val="75000"/>
                  </a:srgbClr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310817" y="4403096"/>
              <a:ext cx="1802423" cy="410291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Data Node</a:t>
              </a:r>
            </a:p>
          </p:txBody>
        </p:sp>
        <p:cxnSp>
          <p:nvCxnSpPr>
            <p:cNvPr id="59" name="Straight Connector 58"/>
            <p:cNvCxnSpPr>
              <a:stCxn id="40" idx="2"/>
            </p:cNvCxnSpPr>
            <p:nvPr/>
          </p:nvCxnSpPr>
          <p:spPr>
            <a:xfrm flipH="1">
              <a:off x="3461418" y="3116778"/>
              <a:ext cx="3357" cy="276505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cxnSp>
          <p:nvCxnSpPr>
            <p:cNvPr id="60" name="Straight Connector 59"/>
            <p:cNvCxnSpPr>
              <a:stCxn id="45" idx="2"/>
            </p:cNvCxnSpPr>
            <p:nvPr/>
          </p:nvCxnSpPr>
          <p:spPr>
            <a:xfrm flipH="1">
              <a:off x="5686003" y="3116778"/>
              <a:ext cx="1165" cy="269681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cxnSp>
          <p:nvCxnSpPr>
            <p:cNvPr id="61" name="Straight Connector 60"/>
            <p:cNvCxnSpPr>
              <a:stCxn id="47" idx="2"/>
            </p:cNvCxnSpPr>
            <p:nvPr/>
          </p:nvCxnSpPr>
          <p:spPr>
            <a:xfrm>
              <a:off x="7909560" y="3116778"/>
              <a:ext cx="1028" cy="262857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cxnSp>
          <p:nvCxnSpPr>
            <p:cNvPr id="62" name="Straight Connector 61"/>
            <p:cNvCxnSpPr>
              <a:endCxn id="57" idx="0"/>
            </p:cNvCxnSpPr>
            <p:nvPr/>
          </p:nvCxnSpPr>
          <p:spPr>
            <a:xfrm flipH="1">
              <a:off x="7212029" y="3651675"/>
              <a:ext cx="2524" cy="239369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cxnSp>
          <p:nvCxnSpPr>
            <p:cNvPr id="63" name="Straight Connector 62"/>
            <p:cNvCxnSpPr>
              <a:stCxn id="54" idx="0"/>
            </p:cNvCxnSpPr>
            <p:nvPr/>
          </p:nvCxnSpPr>
          <p:spPr>
            <a:xfrm flipH="1" flipV="1">
              <a:off x="4396291" y="3658500"/>
              <a:ext cx="1264" cy="232544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cxnSp>
          <p:nvCxnSpPr>
            <p:cNvPr id="64" name="Straight Connector 63"/>
            <p:cNvCxnSpPr>
              <a:endCxn id="41" idx="0"/>
            </p:cNvCxnSpPr>
            <p:nvPr/>
          </p:nvCxnSpPr>
          <p:spPr>
            <a:xfrm>
              <a:off x="1987460" y="3658499"/>
              <a:ext cx="1381" cy="232545"/>
            </a:xfrm>
            <a:prstGeom prst="line">
              <a:avLst/>
            </a:prstGeom>
            <a:noFill/>
            <a:ln w="50800" cap="flat" cmpd="sng" algn="ctr">
              <a:solidFill>
                <a:srgbClr val="262626"/>
              </a:solidFill>
              <a:prstDash val="solid"/>
            </a:ln>
            <a:effectLst/>
          </p:spPr>
        </p:cxnSp>
        <p:sp>
          <p:nvSpPr>
            <p:cNvPr id="65" name="Rounded Rectangle 64"/>
            <p:cNvSpPr/>
            <p:nvPr/>
          </p:nvSpPr>
          <p:spPr>
            <a:xfrm>
              <a:off x="4784221" y="1961900"/>
              <a:ext cx="816053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Zoo Keeper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6985314" y="1940118"/>
              <a:ext cx="816053" cy="490886"/>
            </a:xfrm>
            <a:prstGeom prst="roundRect">
              <a:avLst/>
            </a:prstGeom>
            <a:solidFill>
              <a:srgbClr val="262626">
                <a:lumMod val="50000"/>
                <a:lumOff val="5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38A7E">
                      <a:lumMod val="50000"/>
                    </a:srgbClr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Zoo Keeper</a:t>
              </a:r>
            </a:p>
          </p:txBody>
        </p:sp>
        <p:sp>
          <p:nvSpPr>
            <p:cNvPr id="67" name="Left-Right Arrow 66"/>
            <p:cNvSpPr/>
            <p:nvPr/>
          </p:nvSpPr>
          <p:spPr>
            <a:xfrm>
              <a:off x="236542" y="3236240"/>
              <a:ext cx="8678858" cy="595284"/>
            </a:xfrm>
            <a:prstGeom prst="leftRightArrow">
              <a:avLst/>
            </a:prstGeom>
            <a:solidFill>
              <a:srgbClr val="1A6FB7">
                <a:lumMod val="60000"/>
                <a:lumOff val="40000"/>
              </a:srgbClr>
            </a:solidFill>
            <a:ln w="12700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ews Gothic MT"/>
                  <a:ea typeface="+mn-ea"/>
                  <a:cs typeface="+mn-cs"/>
                </a:rPr>
                <a:t>High speed Interconnect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55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426154"/>
            <a:ext cx="8229601" cy="403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Pivotal HAWQ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8338" y="1387496"/>
            <a:ext cx="5967093" cy="3748323"/>
          </a:xfrm>
        </p:spPr>
        <p:txBody>
          <a:bodyPr>
            <a:normAutofit fontScale="62500" lnSpcReduction="20000"/>
          </a:bodyPr>
          <a:lstStyle/>
          <a:p>
            <a:r>
              <a:rPr lang="en-US" sz="4400" dirty="0"/>
              <a:t>ANSI SQL compliant built for HDFS</a:t>
            </a:r>
          </a:p>
          <a:p>
            <a:r>
              <a:rPr lang="en-US" sz="4400" dirty="0" smtClean="0"/>
              <a:t>Multi-core query </a:t>
            </a:r>
            <a:r>
              <a:rPr lang="en-US" sz="4400" dirty="0"/>
              <a:t>optimizer</a:t>
            </a:r>
          </a:p>
          <a:p>
            <a:r>
              <a:rPr lang="en-US" sz="4400" dirty="0"/>
              <a:t>Interactive query</a:t>
            </a:r>
          </a:p>
          <a:p>
            <a:r>
              <a:rPr lang="en-US" sz="4400" dirty="0"/>
              <a:t>Ideal for complex Analytical </a:t>
            </a:r>
            <a:r>
              <a:rPr lang="en-US" sz="4400" dirty="0" smtClean="0"/>
              <a:t>workloads and predictive analytics</a:t>
            </a:r>
            <a:endParaRPr lang="en-US" sz="4400" dirty="0"/>
          </a:p>
          <a:p>
            <a:r>
              <a:rPr lang="en-US" sz="4400" dirty="0"/>
              <a:t>Horizontal scalability</a:t>
            </a:r>
          </a:p>
          <a:p>
            <a:r>
              <a:rPr lang="en-US" sz="4400" dirty="0"/>
              <a:t>Open Data Format(Parquet)</a:t>
            </a:r>
          </a:p>
          <a:p>
            <a:pPr>
              <a:lnSpc>
                <a:spcPct val="120000"/>
              </a:lnSpc>
            </a:pPr>
            <a:endParaRPr lang="en-US" sz="4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395430" y="1218631"/>
            <a:ext cx="0" cy="3692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984368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620087" y="1625445"/>
            <a:ext cx="1715930" cy="203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565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 bwMode="gray">
          <a:xfrm>
            <a:off x="365432" y="25285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/>
              <a:t>Pivotal Big Data Suite: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37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8" y="2692403"/>
            <a:ext cx="799845" cy="850899"/>
          </a:xfrm>
          <a:prstGeom prst="rect">
            <a:avLst/>
          </a:prstGeom>
        </p:spPr>
      </p:pic>
      <p:sp>
        <p:nvSpPr>
          <p:cNvPr id="51" name="Title 1"/>
          <p:cNvSpPr txBox="1">
            <a:spLocks/>
          </p:cNvSpPr>
          <p:nvPr/>
        </p:nvSpPr>
        <p:spPr bwMode="gray">
          <a:xfrm>
            <a:off x="395912" y="1917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Data Movement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2651760"/>
            <a:ext cx="975360" cy="97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" y="1859280"/>
            <a:ext cx="64008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" y="2319020"/>
            <a:ext cx="637540" cy="637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" y="3261360"/>
            <a:ext cx="670560" cy="670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521" y="1319078"/>
            <a:ext cx="548640" cy="291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960" y="3334344"/>
            <a:ext cx="655320" cy="10776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5280" y="1303020"/>
            <a:ext cx="335280" cy="335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4480" y="1749554"/>
            <a:ext cx="457200" cy="354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2960" y="1704441"/>
            <a:ext cx="711200" cy="352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0960" y="2526353"/>
            <a:ext cx="1513840" cy="31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040" y="3799840"/>
            <a:ext cx="660400" cy="660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78" y="2692403"/>
            <a:ext cx="799845" cy="8508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1859280"/>
            <a:ext cx="640080" cy="6400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680" y="2319020"/>
            <a:ext cx="637540" cy="637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80" y="3261360"/>
            <a:ext cx="670560" cy="6705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9680" y="3799840"/>
            <a:ext cx="660400" cy="6604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7" idx="3"/>
            <a:endCxn id="6" idx="1"/>
          </p:cNvCxnSpPr>
          <p:nvPr/>
        </p:nvCxnSpPr>
        <p:spPr>
          <a:xfrm>
            <a:off x="1076960" y="2179320"/>
            <a:ext cx="2468880" cy="96012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129280" y="1087120"/>
            <a:ext cx="1818640" cy="1198880"/>
          </a:xfrm>
          <a:prstGeom prst="ellipse">
            <a:avLst/>
          </a:prstGeom>
          <a:noFill/>
          <a:ln w="12700">
            <a:solidFill>
              <a:schemeClr val="bg2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3"/>
            <a:endCxn id="6" idx="1"/>
          </p:cNvCxnSpPr>
          <p:nvPr/>
        </p:nvCxnSpPr>
        <p:spPr>
          <a:xfrm>
            <a:off x="1084580" y="2637792"/>
            <a:ext cx="2461260" cy="50165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6" idx="1"/>
          </p:cNvCxnSpPr>
          <p:nvPr/>
        </p:nvCxnSpPr>
        <p:spPr>
          <a:xfrm>
            <a:off x="1211583" y="3117852"/>
            <a:ext cx="2334261" cy="2159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3"/>
            <a:endCxn id="6" idx="1"/>
          </p:cNvCxnSpPr>
          <p:nvPr/>
        </p:nvCxnSpPr>
        <p:spPr>
          <a:xfrm flipV="1">
            <a:off x="1117600" y="3139440"/>
            <a:ext cx="2428240" cy="45720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3"/>
            <a:endCxn id="6" idx="1"/>
          </p:cNvCxnSpPr>
          <p:nvPr/>
        </p:nvCxnSpPr>
        <p:spPr>
          <a:xfrm flipV="1">
            <a:off x="1107440" y="3139440"/>
            <a:ext cx="2438400" cy="99060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" idx="3"/>
            <a:endCxn id="22" idx="1"/>
          </p:cNvCxnSpPr>
          <p:nvPr/>
        </p:nvCxnSpPr>
        <p:spPr>
          <a:xfrm flipV="1">
            <a:off x="4521200" y="2179320"/>
            <a:ext cx="1798320" cy="96012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" idx="3"/>
            <a:endCxn id="23" idx="1"/>
          </p:cNvCxnSpPr>
          <p:nvPr/>
        </p:nvCxnSpPr>
        <p:spPr>
          <a:xfrm flipV="1">
            <a:off x="4521200" y="2637792"/>
            <a:ext cx="1808480" cy="50165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" idx="3"/>
            <a:endCxn id="21" idx="1"/>
          </p:cNvCxnSpPr>
          <p:nvPr/>
        </p:nvCxnSpPr>
        <p:spPr>
          <a:xfrm flipV="1">
            <a:off x="4521200" y="3117852"/>
            <a:ext cx="1773174" cy="2159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" idx="3"/>
            <a:endCxn id="24" idx="1"/>
          </p:cNvCxnSpPr>
          <p:nvPr/>
        </p:nvCxnSpPr>
        <p:spPr>
          <a:xfrm>
            <a:off x="4521200" y="3139440"/>
            <a:ext cx="1808480" cy="45720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6" idx="3"/>
            <a:endCxn id="25" idx="1"/>
          </p:cNvCxnSpPr>
          <p:nvPr/>
        </p:nvCxnSpPr>
        <p:spPr>
          <a:xfrm>
            <a:off x="4521200" y="3139440"/>
            <a:ext cx="1808480" cy="99060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" idx="0"/>
            <a:endCxn id="29" idx="4"/>
          </p:cNvCxnSpPr>
          <p:nvPr/>
        </p:nvCxnSpPr>
        <p:spPr>
          <a:xfrm flipV="1">
            <a:off x="4033520" y="2286000"/>
            <a:ext cx="5080" cy="3657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Brace 61"/>
          <p:cNvSpPr/>
          <p:nvPr/>
        </p:nvSpPr>
        <p:spPr>
          <a:xfrm>
            <a:off x="7101840" y="3444240"/>
            <a:ext cx="609600" cy="1127760"/>
          </a:xfrm>
          <a:prstGeom prst="rightBrace">
            <a:avLst/>
          </a:prstGeom>
          <a:ln w="19050">
            <a:solidFill>
              <a:schemeClr val="bg2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560320" y="3677920"/>
            <a:ext cx="3342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Orchestrate workflows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Transform data on-the-fly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Leverage OS technologies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Distributed/fault tolerant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Expose data to tools/apps</a:t>
            </a:r>
          </a:p>
        </p:txBody>
      </p:sp>
      <p:sp>
        <p:nvSpPr>
          <p:cNvPr id="65" name="Right Brace 64"/>
          <p:cNvSpPr/>
          <p:nvPr/>
        </p:nvSpPr>
        <p:spPr>
          <a:xfrm>
            <a:off x="7101840" y="1920240"/>
            <a:ext cx="609600" cy="1534160"/>
          </a:xfrm>
          <a:prstGeom prst="rightBrace">
            <a:avLst/>
          </a:prstGeom>
          <a:ln w="19050">
            <a:solidFill>
              <a:schemeClr val="bg2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870960" y="3434080"/>
            <a:ext cx="325120" cy="1524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344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/>
          <p:cNvSpPr/>
          <p:nvPr/>
        </p:nvSpPr>
        <p:spPr>
          <a:xfrm>
            <a:off x="152400" y="1229360"/>
            <a:ext cx="8788400" cy="16154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/>
          <p:cNvSpPr txBox="1">
            <a:spLocks/>
          </p:cNvSpPr>
          <p:nvPr/>
        </p:nvSpPr>
        <p:spPr bwMode="gray">
          <a:xfrm>
            <a:off x="395912" y="1917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</a:t>
            </a:r>
            <a:r>
              <a:rPr lang="en-US" dirty="0" smtClean="0"/>
              <a:t>Operationalize Predictive Models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1280160"/>
            <a:ext cx="1422400" cy="1422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790" y="1280160"/>
            <a:ext cx="1426464" cy="14264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90" y="1280160"/>
            <a:ext cx="1426464" cy="14264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124" y="1280159"/>
            <a:ext cx="867445" cy="14264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886960" y="3152651"/>
            <a:ext cx="272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Expose data to app via API or Java client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Minimal latency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High concurrency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" y="2542540"/>
            <a:ext cx="335280" cy="3352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" y="2562354"/>
            <a:ext cx="457200" cy="3543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20" y="2562860"/>
            <a:ext cx="690880" cy="69088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48560" y="3152650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Control movement of data to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GemFire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360" y="3149603"/>
            <a:ext cx="250952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ANSI SQL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 visualization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Statistics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Machine learning</a:t>
            </a:r>
          </a:p>
        </p:txBody>
      </p:sp>
      <p:sp>
        <p:nvSpPr>
          <p:cNvPr id="40" name="Oval 39"/>
          <p:cNvSpPr/>
          <p:nvPr/>
        </p:nvSpPr>
        <p:spPr>
          <a:xfrm>
            <a:off x="3435330" y="2418080"/>
            <a:ext cx="457200" cy="2540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09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/>
          <p:cNvSpPr/>
          <p:nvPr/>
        </p:nvSpPr>
        <p:spPr>
          <a:xfrm rot="2130513">
            <a:off x="4514789" y="2496499"/>
            <a:ext cx="1855028" cy="64008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48080"/>
            <a:ext cx="1859280" cy="1859280"/>
          </a:xfrm>
          <a:prstGeom prst="rect">
            <a:avLst/>
          </a:prstGeom>
        </p:spPr>
      </p:pic>
      <p:sp>
        <p:nvSpPr>
          <p:cNvPr id="51" name="Title 1"/>
          <p:cNvSpPr txBox="1">
            <a:spLocks/>
          </p:cNvSpPr>
          <p:nvPr/>
        </p:nvSpPr>
        <p:spPr bwMode="gray">
          <a:xfrm>
            <a:off x="395912" y="1409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Leverage Spark for Analytics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40" y="2600963"/>
            <a:ext cx="655320" cy="1077637"/>
          </a:xfrm>
          <a:prstGeom prst="rect">
            <a:avLst/>
          </a:prstGeom>
        </p:spPr>
      </p:pic>
      <p:sp>
        <p:nvSpPr>
          <p:cNvPr id="24" name="Curved Right Arrow 23"/>
          <p:cNvSpPr/>
          <p:nvPr/>
        </p:nvSpPr>
        <p:spPr>
          <a:xfrm rot="18534239">
            <a:off x="3168681" y="2390547"/>
            <a:ext cx="1010150" cy="1635368"/>
          </a:xfrm>
          <a:prstGeom prst="curvedRightArrow">
            <a:avLst/>
          </a:pr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686" y="2865120"/>
            <a:ext cx="1420657" cy="7543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377440" y="3762252"/>
            <a:ext cx="522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GemFire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plugin for Spark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GemFire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as the DB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Spark as the processing framework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Expose output to app via API or Java Client</a:t>
            </a:r>
          </a:p>
        </p:txBody>
      </p:sp>
    </p:spTree>
    <p:extLst>
      <p:ext uri="{BB962C8B-B14F-4D97-AF65-F5344CB8AC3E}">
        <p14:creationId xmlns:p14="http://schemas.microsoft.com/office/powerpoint/2010/main" val="38810837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 bwMode="gray">
          <a:xfrm>
            <a:off x="365432" y="25285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/>
              <a:t>Analytics in BDS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688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– Analyze Anything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“Gravity” of Data changes everything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Move </a:t>
            </a:r>
            <a:r>
              <a:rPr lang="en-US" b="1" dirty="0" smtClean="0">
                <a:latin typeface="Calibri"/>
                <a:cs typeface="Calibri"/>
              </a:rPr>
              <a:t>code</a:t>
            </a:r>
            <a:r>
              <a:rPr lang="en-US" dirty="0" smtClean="0">
                <a:latin typeface="Calibri"/>
                <a:cs typeface="Calibri"/>
              </a:rPr>
              <a:t>, not data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Parallelize </a:t>
            </a:r>
            <a:r>
              <a:rPr lang="en-US" b="1" dirty="0" smtClean="0">
                <a:latin typeface="Calibri"/>
                <a:cs typeface="Calibri"/>
              </a:rPr>
              <a:t>everything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Look at entire data set and not just a </a:t>
            </a:r>
            <a:r>
              <a:rPr lang="en-US" b="1" dirty="0" smtClean="0">
                <a:latin typeface="Calibri"/>
                <a:cs typeface="Calibri"/>
              </a:rPr>
              <a:t>sample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More data could mean </a:t>
            </a:r>
            <a:r>
              <a:rPr lang="en-US" b="1" dirty="0" smtClean="0">
                <a:latin typeface="Calibri"/>
                <a:cs typeface="Calibri"/>
              </a:rPr>
              <a:t>simpler</a:t>
            </a:r>
            <a:r>
              <a:rPr lang="en-US" dirty="0" smtClean="0">
                <a:latin typeface="Calibri"/>
                <a:cs typeface="Calibri"/>
              </a:rPr>
              <a:t> models</a:t>
            </a:r>
          </a:p>
          <a:p>
            <a:r>
              <a:rPr lang="en-US" dirty="0" smtClean="0">
                <a:latin typeface="Calibri"/>
                <a:cs typeface="Calibri"/>
              </a:rPr>
              <a:t>Lower the bar for Data Science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Visual modeling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Collaborative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1007159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 bwMode="gray">
          <a:xfrm>
            <a:off x="365432" y="25285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/>
              <a:t>Pivotal Big Data Suite: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52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50358" y="361599"/>
            <a:ext cx="5041655" cy="511528"/>
          </a:xfrm>
        </p:spPr>
        <p:txBody>
          <a:bodyPr>
            <a:noAutofit/>
          </a:bodyPr>
          <a:lstStyle/>
          <a:p>
            <a:r>
              <a:rPr lang="en-US" dirty="0" smtClean="0"/>
              <a:t>Scalable, </a:t>
            </a:r>
            <a:r>
              <a:rPr lang="en-US" dirty="0"/>
              <a:t>I</a:t>
            </a:r>
            <a:r>
              <a:rPr lang="en-US" dirty="0" smtClean="0"/>
              <a:t>n-Database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174520" y="190380"/>
            <a:ext cx="2706210" cy="947480"/>
            <a:chOff x="4736643" y="52405"/>
            <a:chExt cx="2706210" cy="852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6643" y="52405"/>
              <a:ext cx="774762" cy="8429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405" y="62174"/>
              <a:ext cx="872971" cy="8429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4376" y="62174"/>
              <a:ext cx="1058477" cy="84296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039089" y="3861944"/>
            <a:ext cx="4875693" cy="954107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005D7A"/>
                </a:solidFill>
              </a:rPr>
              <a:t>Open Source </a:t>
            </a:r>
            <a:r>
              <a:rPr lang="en-US" sz="1200" dirty="0" smtClean="0">
                <a:solidFill>
                  <a:srgbClr val="005D7A"/>
                </a:solidFill>
                <a:hlinkClick r:id="rId5"/>
              </a:rPr>
              <a:t>https</a:t>
            </a:r>
            <a:r>
              <a:rPr lang="en-US" sz="1200" dirty="0">
                <a:solidFill>
                  <a:srgbClr val="005D7A"/>
                </a:solidFill>
                <a:hlinkClick r:id="rId5"/>
              </a:rPr>
              <a:t>://github.com/madlib/</a:t>
            </a:r>
            <a:r>
              <a:rPr lang="en-US" sz="1200" dirty="0" smtClean="0">
                <a:solidFill>
                  <a:srgbClr val="005D7A"/>
                </a:solidFill>
                <a:hlinkClick r:id="rId5"/>
              </a:rPr>
              <a:t>madlib</a:t>
            </a:r>
            <a:endParaRPr lang="en-US" sz="1200" dirty="0" smtClean="0">
              <a:solidFill>
                <a:srgbClr val="005D7A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005D7A"/>
                </a:solidFill>
              </a:rPr>
              <a:t>Works on </a:t>
            </a:r>
            <a:r>
              <a:rPr lang="en-US" sz="1400" dirty="0" err="1" smtClean="0">
                <a:solidFill>
                  <a:srgbClr val="005D7A"/>
                </a:solidFill>
              </a:rPr>
              <a:t>Greenplum</a:t>
            </a:r>
            <a:r>
              <a:rPr lang="en-US" sz="1400" dirty="0" smtClean="0">
                <a:solidFill>
                  <a:srgbClr val="005D7A"/>
                </a:solidFill>
              </a:rPr>
              <a:t> DB, HAWQ and </a:t>
            </a:r>
            <a:r>
              <a:rPr lang="en-US" sz="1400" dirty="0" err="1" smtClean="0">
                <a:solidFill>
                  <a:srgbClr val="005D7A"/>
                </a:solidFill>
              </a:rPr>
              <a:t>PostgreSQL</a:t>
            </a:r>
            <a:endParaRPr lang="en-US" sz="1400" dirty="0" smtClean="0">
              <a:solidFill>
                <a:srgbClr val="005D7A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005D7A"/>
                </a:solidFill>
              </a:rPr>
              <a:t>In active development by Pivotal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005D7A"/>
                </a:solidFill>
              </a:rPr>
              <a:t>Downloads and Docs: </a:t>
            </a:r>
            <a:r>
              <a:rPr lang="en-US" sz="1200" dirty="0" smtClean="0">
                <a:solidFill>
                  <a:srgbClr val="005D7A"/>
                </a:solidFill>
                <a:hlinkClick r:id="rId6"/>
              </a:rPr>
              <a:t>http</a:t>
            </a:r>
            <a:r>
              <a:rPr lang="en-US" sz="1200" dirty="0">
                <a:solidFill>
                  <a:srgbClr val="005D7A"/>
                </a:solidFill>
                <a:hlinkClick r:id="rId6"/>
              </a:rPr>
              <a:t>://madlib.net</a:t>
            </a:r>
            <a:r>
              <a:rPr lang="en-US" sz="1200" dirty="0" smtClean="0">
                <a:solidFill>
                  <a:srgbClr val="005D7A"/>
                </a:solidFill>
                <a:hlinkClick r:id="rId6"/>
              </a:rPr>
              <a:t>/</a:t>
            </a:r>
            <a:endParaRPr lang="en-US" sz="1200" dirty="0">
              <a:solidFill>
                <a:srgbClr val="005D7A"/>
              </a:solidFill>
            </a:endParaRPr>
          </a:p>
        </p:txBody>
      </p:sp>
      <p:pic>
        <p:nvPicPr>
          <p:cNvPr id="14" name="Picture 13" descr="MADlib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46" y="1735032"/>
            <a:ext cx="6207979" cy="1867348"/>
          </a:xfrm>
          <a:prstGeom prst="rect">
            <a:avLst/>
          </a:prstGeom>
        </p:spPr>
      </p:pic>
      <p:pic>
        <p:nvPicPr>
          <p:cNvPr id="10" name="Picture 9" descr="MADlib logo blu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4" y="128987"/>
            <a:ext cx="1308593" cy="1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52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MADlib</a:t>
            </a:r>
            <a:r>
              <a:rPr lang="en-US" sz="3600" dirty="0"/>
              <a:t> </a:t>
            </a:r>
            <a:r>
              <a:rPr lang="en-US" sz="3600" dirty="0" smtClean="0"/>
              <a:t>Advantages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dirty="0" smtClean="0"/>
              <a:t>Better parallelism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 smtClean="0"/>
              <a:t>Algorithms designed to leverage MPP and </a:t>
            </a:r>
            <a:r>
              <a:rPr lang="en-US" sz="1800" dirty="0" err="1" smtClean="0"/>
              <a:t>Hadoop</a:t>
            </a:r>
            <a:r>
              <a:rPr lang="en-US" sz="1800" dirty="0" smtClean="0"/>
              <a:t> architecture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dirty="0" smtClean="0"/>
              <a:t>Better scalability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 smtClean="0"/>
              <a:t>Algorithms scale as your data set scales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dirty="0" smtClean="0"/>
              <a:t>Better predictive accuracy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 smtClean="0"/>
              <a:t>Can use all data, not a sample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dirty="0" smtClean="0"/>
              <a:t>Open source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 smtClean="0"/>
              <a:t>Available for customization and optimization by user if desired</a:t>
            </a:r>
          </a:p>
        </p:txBody>
      </p:sp>
      <p:pic>
        <p:nvPicPr>
          <p:cNvPr id="7" name="Picture 6" descr="MADlib logo b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5" y="2014995"/>
            <a:ext cx="1567061" cy="17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3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2"/>
          <p:cNvGrpSpPr>
            <a:grpSpLocks/>
          </p:cNvGrpSpPr>
          <p:nvPr/>
        </p:nvGrpSpPr>
        <p:grpSpPr bwMode="auto">
          <a:xfrm>
            <a:off x="4060826" y="301625"/>
            <a:ext cx="5014913" cy="592667"/>
            <a:chOff x="3872530" y="300038"/>
            <a:chExt cx="5014295" cy="533400"/>
          </a:xfrm>
        </p:grpSpPr>
        <p:pic>
          <p:nvPicPr>
            <p:cNvPr id="3688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530" y="367082"/>
              <a:ext cx="863600" cy="42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4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0" y="377428"/>
              <a:ext cx="884238" cy="44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913" y="386954"/>
              <a:ext cx="823912" cy="44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6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9" r="48384"/>
            <a:stretch>
              <a:fillRect/>
            </a:stretch>
          </p:blipFill>
          <p:spPr bwMode="auto">
            <a:xfrm>
              <a:off x="6149975" y="371475"/>
              <a:ext cx="725488" cy="44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7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7" t="10977" r="10001" b="7977"/>
            <a:stretch>
              <a:fillRect/>
            </a:stretch>
          </p:blipFill>
          <p:spPr bwMode="auto">
            <a:xfrm>
              <a:off x="5154613" y="300038"/>
              <a:ext cx="849312" cy="51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66" name="Title 2"/>
          <p:cNvSpPr>
            <a:spLocks noGrp="1"/>
          </p:cNvSpPr>
          <p:nvPr>
            <p:ph type="title"/>
          </p:nvPr>
        </p:nvSpPr>
        <p:spPr>
          <a:xfrm>
            <a:off x="1592406" y="169334"/>
            <a:ext cx="4557818" cy="7672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>Functions</a:t>
            </a:r>
            <a:endParaRPr lang="en-US" b="1" dirty="0"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5764" y="1240039"/>
            <a:ext cx="2714625" cy="356306"/>
          </a:xfrm>
          <a:prstGeom prst="rect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/>
              <a:t>Predictive </a:t>
            </a:r>
            <a:r>
              <a:rPr lang="en-US" sz="1000" dirty="0" smtClean="0"/>
              <a:t>Modeling Library 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85763" y="4155491"/>
            <a:ext cx="2901950" cy="553998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dirty="0"/>
              <a:t>Linear Systems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Sparse and Dense </a:t>
            </a:r>
            <a:r>
              <a:rPr lang="en-US" sz="1000" dirty="0" smtClean="0"/>
              <a:t>Solvers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Linear Algebra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79413" y="3380101"/>
            <a:ext cx="2908300" cy="553998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dirty="0"/>
              <a:t>Matrix Factorization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Single Value Decomposition (SVD)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Low Rank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379413" y="1719509"/>
            <a:ext cx="2908300" cy="1323439"/>
          </a:xfrm>
          <a:prstGeom prst="rect">
            <a:avLst/>
          </a:prstGeom>
          <a:ln w="12700" cmpd="sng">
            <a:solidFill>
              <a:srgbClr val="4D4D4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en-US" sz="1000" b="1" dirty="0"/>
              <a:t>Generalized Linear </a:t>
            </a:r>
            <a:r>
              <a:rPr lang="en-US" sz="1000" b="1" dirty="0" smtClean="0"/>
              <a:t>Models</a:t>
            </a:r>
            <a:endParaRPr lang="en-US" sz="1000" b="1" dirty="0"/>
          </a:p>
          <a:p>
            <a:pPr marL="171450" indent="-171450" algn="just">
              <a:buFont typeface="Arial"/>
              <a:buChar char="•"/>
              <a:defRPr/>
            </a:pPr>
            <a:r>
              <a:rPr lang="en-US" sz="1000" dirty="0"/>
              <a:t>Linear Regression</a:t>
            </a:r>
          </a:p>
          <a:p>
            <a:pPr marL="171450" indent="-171450" algn="just">
              <a:buFont typeface="Arial"/>
              <a:buChar char="•"/>
              <a:defRPr/>
            </a:pPr>
            <a:r>
              <a:rPr lang="en-US" sz="1000" dirty="0"/>
              <a:t>Logistic Regression</a:t>
            </a:r>
          </a:p>
          <a:p>
            <a:pPr marL="171450" indent="-171450" algn="just">
              <a:buFont typeface="Arial"/>
              <a:buChar char="•"/>
              <a:defRPr/>
            </a:pPr>
            <a:r>
              <a:rPr lang="en-US" sz="1000" dirty="0"/>
              <a:t>Multinomial Logistic Regression</a:t>
            </a:r>
          </a:p>
          <a:p>
            <a:pPr marL="171450" indent="-171450" algn="just">
              <a:buFont typeface="Arial"/>
              <a:buChar char="•"/>
              <a:defRPr/>
            </a:pPr>
            <a:r>
              <a:rPr lang="en-US" sz="1000" dirty="0"/>
              <a:t>Cox Proportional </a:t>
            </a:r>
            <a:r>
              <a:rPr lang="en-US" sz="1000" dirty="0" smtClean="0"/>
              <a:t>Hazards Regression</a:t>
            </a:r>
            <a:endParaRPr lang="en-US" sz="1000" dirty="0"/>
          </a:p>
          <a:p>
            <a:pPr marL="171450" indent="-171450" algn="just">
              <a:buFont typeface="Arial"/>
              <a:buChar char="•"/>
              <a:defRPr/>
            </a:pPr>
            <a:r>
              <a:rPr lang="en-US" sz="1000" dirty="0"/>
              <a:t>Elastic Net Regularization</a:t>
            </a:r>
          </a:p>
          <a:p>
            <a:pPr marL="171450" indent="-171450" algn="just">
              <a:buFont typeface="Arial"/>
              <a:buChar char="•"/>
              <a:defRPr/>
            </a:pPr>
            <a:r>
              <a:rPr lang="en-US" sz="1000" dirty="0" smtClean="0"/>
              <a:t>Robust Variance (Huber-White), Clustered Variance, </a:t>
            </a:r>
            <a:r>
              <a:rPr lang="en-US" sz="1000" dirty="0"/>
              <a:t>M</a:t>
            </a:r>
            <a:r>
              <a:rPr lang="en-US" sz="1000" dirty="0" smtClean="0"/>
              <a:t>arginal Effects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382964" y="1714525"/>
            <a:ext cx="3278187" cy="1938992"/>
          </a:xfrm>
          <a:prstGeom prst="rect">
            <a:avLst/>
          </a:prstGeom>
          <a:ln>
            <a:solidFill>
              <a:srgbClr val="4D4D4D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 smtClean="0"/>
              <a:t>Other Machine </a:t>
            </a:r>
            <a:r>
              <a:rPr lang="en-US" sz="1000" b="1" dirty="0"/>
              <a:t>Learning Algorithms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Principal Component Analysis (PCA)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Association Rules (</a:t>
            </a:r>
            <a:r>
              <a:rPr lang="en-US" sz="1000" dirty="0" smtClean="0"/>
              <a:t>Apriori)</a:t>
            </a:r>
            <a:endParaRPr lang="en-US" sz="1000" dirty="0"/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Topic Modeling (Parallel LDA)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Decision </a:t>
            </a:r>
            <a:r>
              <a:rPr lang="en-US" sz="1000" dirty="0" smtClean="0"/>
              <a:t>Trees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Random Forest</a:t>
            </a:r>
            <a:endParaRPr lang="en-US" sz="1000" dirty="0"/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Support </a:t>
            </a:r>
            <a:r>
              <a:rPr lang="en-US" sz="1000" dirty="0"/>
              <a:t>Vector Machines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Conditional Random Field (CRF)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Clustering </a:t>
            </a:r>
            <a:r>
              <a:rPr lang="en-US" sz="1000" dirty="0" smtClean="0"/>
              <a:t>(K-</a:t>
            </a:r>
            <a:r>
              <a:rPr lang="en-US" sz="1000" dirty="0"/>
              <a:t>m</a:t>
            </a:r>
            <a:r>
              <a:rPr lang="en-US" sz="1000" dirty="0" smtClean="0"/>
              <a:t>eans</a:t>
            </a:r>
            <a:r>
              <a:rPr lang="en-US" sz="1000" dirty="0"/>
              <a:t>) 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Cross </a:t>
            </a:r>
            <a:r>
              <a:rPr lang="en-US" sz="1000" dirty="0" smtClean="0"/>
              <a:t>Validation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Naïve Bayes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Support Vector Machines (SVM)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69863" y="1114804"/>
            <a:ext cx="6604000" cy="3785306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9" name="Rectangle 18"/>
          <p:cNvSpPr/>
          <p:nvPr/>
        </p:nvSpPr>
        <p:spPr bwMode="auto">
          <a:xfrm>
            <a:off x="6896100" y="1095820"/>
            <a:ext cx="2154238" cy="1512117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1" name="Rectangle 20"/>
          <p:cNvSpPr/>
          <p:nvPr/>
        </p:nvSpPr>
        <p:spPr bwMode="auto">
          <a:xfrm>
            <a:off x="6964364" y="1171667"/>
            <a:ext cx="1993838" cy="290108"/>
          </a:xfrm>
          <a:prstGeom prst="rect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/>
              <a:t>Descriptive Statistics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2614" y="1479423"/>
            <a:ext cx="209867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/>
              <a:t>Sketch</a:t>
            </a:r>
            <a:r>
              <a:rPr lang="en-US" sz="1000" dirty="0" smtClean="0"/>
              <a:t>-Based </a:t>
            </a:r>
            <a:r>
              <a:rPr lang="en-US" sz="1000" dirty="0"/>
              <a:t>Estimators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CountMin (Cormode-</a:t>
            </a:r>
            <a:r>
              <a:rPr lang="en-US" sz="1000" dirty="0" smtClean="0"/>
              <a:t>Muth.)</a:t>
            </a:r>
            <a:endParaRPr lang="en-US" sz="1000" dirty="0"/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FM (Flajolet-Martin)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/>
              <a:t>MFV (Most Frequent Values)</a:t>
            </a:r>
          </a:p>
          <a:p>
            <a:pPr>
              <a:defRPr/>
            </a:pPr>
            <a:r>
              <a:rPr lang="en-US" sz="1000" dirty="0"/>
              <a:t>Correlation</a:t>
            </a:r>
          </a:p>
          <a:p>
            <a:pPr>
              <a:defRPr/>
            </a:pPr>
            <a:r>
              <a:rPr lang="en-US" sz="1000" dirty="0"/>
              <a:t>Summary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922334" y="3564710"/>
            <a:ext cx="2154237" cy="1681212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5" name="Rectangle 24"/>
          <p:cNvSpPr/>
          <p:nvPr/>
        </p:nvSpPr>
        <p:spPr bwMode="auto">
          <a:xfrm>
            <a:off x="6984901" y="3622190"/>
            <a:ext cx="2027338" cy="313972"/>
          </a:xfrm>
          <a:prstGeom prst="rect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/>
              <a:t>Support Modules</a:t>
            </a:r>
          </a:p>
        </p:txBody>
      </p:sp>
      <p:sp>
        <p:nvSpPr>
          <p:cNvPr id="36872" name="Rectangle 25"/>
          <p:cNvSpPr>
            <a:spLocks noChangeArrowheads="1"/>
          </p:cNvSpPr>
          <p:nvPr/>
        </p:nvSpPr>
        <p:spPr bwMode="auto">
          <a:xfrm>
            <a:off x="6954265" y="3952748"/>
            <a:ext cx="20977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 dirty="0"/>
              <a:t>Array Operations</a:t>
            </a:r>
          </a:p>
          <a:p>
            <a:r>
              <a:rPr lang="en-US" sz="1000" dirty="0"/>
              <a:t>Sparse Vectors</a:t>
            </a:r>
          </a:p>
          <a:p>
            <a:r>
              <a:rPr lang="en-US" sz="1000" dirty="0"/>
              <a:t>Random Sampling</a:t>
            </a:r>
          </a:p>
          <a:p>
            <a:r>
              <a:rPr lang="en-US" sz="1000" dirty="0"/>
              <a:t>Probability </a:t>
            </a:r>
            <a:r>
              <a:rPr lang="en-US" sz="1000" dirty="0" smtClean="0"/>
              <a:t>Functions</a:t>
            </a:r>
          </a:p>
          <a:p>
            <a:r>
              <a:rPr lang="en-US" sz="1000" dirty="0" smtClean="0"/>
              <a:t>Data Preparation</a:t>
            </a:r>
          </a:p>
          <a:p>
            <a:r>
              <a:rPr lang="en-US" sz="1000" dirty="0" smtClean="0"/>
              <a:t>PMML Export</a:t>
            </a:r>
          </a:p>
          <a:p>
            <a:r>
              <a:rPr lang="en-US" sz="1000" dirty="0" smtClean="0"/>
              <a:t>Conjugate Gradient</a:t>
            </a:r>
            <a:endParaRPr lang="en-US" sz="1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901795" y="2736508"/>
            <a:ext cx="2179638" cy="699877"/>
            <a:chOff x="6896100" y="3009577"/>
            <a:chExt cx="2179638" cy="629889"/>
          </a:xfrm>
        </p:grpSpPr>
        <p:sp>
          <p:nvSpPr>
            <p:cNvPr id="29" name="Rectangle 28"/>
            <p:cNvSpPr/>
            <p:nvPr/>
          </p:nvSpPr>
          <p:spPr bwMode="auto">
            <a:xfrm>
              <a:off x="6896100" y="3009577"/>
              <a:ext cx="2179638" cy="629889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954704" y="3070659"/>
              <a:ext cx="2047875" cy="282575"/>
            </a:xfrm>
            <a:prstGeom prst="rect">
              <a:avLst/>
            </a:prstGeom>
            <a:ln w="12700" cmpd="sng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smtClean="0"/>
                <a:t>Inferential Statistics</a:t>
              </a:r>
              <a:endParaRPr lang="en-US" sz="1000" dirty="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6952543" y="3368161"/>
              <a:ext cx="2097794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000" dirty="0" smtClean="0"/>
                <a:t>Hypothesis Tests</a:t>
              </a:r>
              <a:endParaRPr lang="en-US" sz="1000" dirty="0"/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3394658" y="3999385"/>
            <a:ext cx="3266492" cy="40011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dirty="0" smtClean="0"/>
              <a:t>Time Series</a:t>
            </a:r>
            <a:endParaRPr lang="en-US" sz="1000" b="1" dirty="0"/>
          </a:p>
          <a:p>
            <a:pPr marL="171450" indent="-171450">
              <a:buFont typeface="Arial"/>
              <a:buChar char="•"/>
              <a:defRPr/>
            </a:pPr>
            <a:r>
              <a:rPr lang="en-US" sz="1000" dirty="0" smtClean="0"/>
              <a:t>ARIMA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82140" y="4935214"/>
            <a:ext cx="766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Oct 2014</a:t>
            </a:r>
            <a:endParaRPr lang="en-US" sz="1050" i="1" dirty="0"/>
          </a:p>
        </p:txBody>
      </p:sp>
      <p:pic>
        <p:nvPicPr>
          <p:cNvPr id="31" name="Picture 30" descr="MADlib logo blu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-109730"/>
            <a:ext cx="1308593" cy="1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Streaming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Finding linear dependencies between </a:t>
            </a:r>
            <a:r>
              <a:rPr lang="en-US" dirty="0" smtClean="0"/>
              <a:t>variables</a:t>
            </a:r>
          </a:p>
          <a:p>
            <a:endParaRPr lang="en-US" dirty="0"/>
          </a:p>
          <a:p>
            <a:r>
              <a:rPr lang="en-US" dirty="0"/>
              <a:t>How to compute with a single scan?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Screen shot 2013-01-27 at 9.34.2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7764" b="-1"/>
          <a:stretch/>
        </p:blipFill>
        <p:spPr>
          <a:xfrm>
            <a:off x="685801" y="2452413"/>
            <a:ext cx="3325903" cy="650783"/>
          </a:xfrm>
          <a:prstGeom prst="rect">
            <a:avLst/>
          </a:prstGeom>
        </p:spPr>
      </p:pic>
      <p:pic>
        <p:nvPicPr>
          <p:cNvPr id="9" name="Picture 8" descr="Screen shot 2013-01-27 at 9.32.4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12121" b="82889"/>
          <a:stretch/>
        </p:blipFill>
        <p:spPr>
          <a:xfrm>
            <a:off x="685800" y="4224302"/>
            <a:ext cx="3171494" cy="721758"/>
          </a:xfrm>
          <a:prstGeom prst="rect">
            <a:avLst/>
          </a:prstGeom>
        </p:spPr>
      </p:pic>
      <p:pic>
        <p:nvPicPr>
          <p:cNvPr id="12" name="Picture 11" descr="Screen shot 2013-01-27 at 9.32.4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1" b="1343"/>
          <a:stretch/>
        </p:blipFill>
        <p:spPr>
          <a:xfrm>
            <a:off x="5288789" y="3046217"/>
            <a:ext cx="3219450" cy="2158928"/>
          </a:xfrm>
          <a:prstGeom prst="rect">
            <a:avLst/>
          </a:prstGeom>
        </p:spPr>
      </p:pic>
      <p:pic>
        <p:nvPicPr>
          <p:cNvPr id="13" name="Picture 12" descr="Screen shot 2013-01-27 at 9.35.36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27"/>
          <a:stretch/>
        </p:blipFill>
        <p:spPr>
          <a:xfrm>
            <a:off x="5656526" y="995772"/>
            <a:ext cx="2660904" cy="19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09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1316" y="173450"/>
            <a:ext cx="8410575" cy="511528"/>
          </a:xfrm>
        </p:spPr>
        <p:txBody>
          <a:bodyPr/>
          <a:lstStyle/>
          <a:p>
            <a:r>
              <a:rPr lang="en-US" dirty="0"/>
              <a:t>Linear Regression: Parallel Computation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907044"/>
              </p:ext>
            </p:extLst>
          </p:nvPr>
        </p:nvGraphicFramePr>
        <p:xfrm>
          <a:off x="3459480" y="1174750"/>
          <a:ext cx="5486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228600" imgH="190500" progId="Equation.3">
                  <p:embed/>
                </p:oleObj>
              </mc:Choice>
              <mc:Fallback>
                <p:oleObj name="Equation" r:id="rId3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9480" y="1174750"/>
                        <a:ext cx="54864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2133600" y="889000"/>
            <a:ext cx="3200400" cy="9525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72200" y="889000"/>
            <a:ext cx="228600" cy="2667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77218"/>
              </p:ext>
            </p:extLst>
          </p:nvPr>
        </p:nvGraphicFramePr>
        <p:xfrm>
          <a:off x="6475412" y="2057800"/>
          <a:ext cx="306388" cy="32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5" imgW="127000" imgH="165100" progId="Equation.3">
                  <p:embed/>
                </p:oleObj>
              </mc:Choice>
              <mc:Fallback>
                <p:oleObj name="Equation" r:id="rId5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75412" y="2057800"/>
                        <a:ext cx="306388" cy="329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41867"/>
              </p:ext>
            </p:extLst>
          </p:nvPr>
        </p:nvGraphicFramePr>
        <p:xfrm>
          <a:off x="5838825" y="3873501"/>
          <a:ext cx="2222500" cy="735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7" imgW="927100" imgH="368300" progId="Equation.3">
                  <p:embed/>
                </p:oleObj>
              </mc:Choice>
              <mc:Fallback>
                <p:oleObj name="Equation" r:id="rId7" imgW="927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8825" y="3873501"/>
                        <a:ext cx="2222500" cy="735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9051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1316" y="173450"/>
            <a:ext cx="8410575" cy="511528"/>
          </a:xfrm>
        </p:spPr>
        <p:txBody>
          <a:bodyPr/>
          <a:lstStyle/>
          <a:p>
            <a:r>
              <a:rPr lang="en-US" dirty="0"/>
              <a:t>Linear Regression: Parallel Computation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0" y="889000"/>
            <a:ext cx="228600" cy="1318260"/>
          </a:xfrm>
          <a:prstGeom prst="rect">
            <a:avLst/>
          </a:prstGeom>
          <a:noFill/>
          <a:ln w="57150" cmpd="sng">
            <a:solidFill>
              <a:srgbClr val="EEA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29851"/>
              </p:ext>
            </p:extLst>
          </p:nvPr>
        </p:nvGraphicFramePr>
        <p:xfrm>
          <a:off x="6475412" y="2057800"/>
          <a:ext cx="306388" cy="32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127000" imgH="165100" progId="Equation.3">
                  <p:embed/>
                </p:oleObj>
              </mc:Choice>
              <mc:Fallback>
                <p:oleObj name="Equation" r:id="rId3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5412" y="2057800"/>
                        <a:ext cx="306388" cy="329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133600" y="889000"/>
            <a:ext cx="1581912" cy="952500"/>
          </a:xfrm>
          <a:prstGeom prst="rect">
            <a:avLst/>
          </a:prstGeom>
          <a:noFill/>
          <a:ln w="57150" cmpd="sng">
            <a:solidFill>
              <a:srgbClr val="EEA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52088" y="889000"/>
            <a:ext cx="1581912" cy="952500"/>
          </a:xfrm>
          <a:prstGeom prst="rect">
            <a:avLst/>
          </a:prstGeom>
          <a:noFill/>
          <a:ln w="5715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703745"/>
              </p:ext>
            </p:extLst>
          </p:nvPr>
        </p:nvGraphicFramePr>
        <p:xfrm>
          <a:off x="3459480" y="1174750"/>
          <a:ext cx="5486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228600" imgH="190500" progId="Equation.3">
                  <p:embed/>
                </p:oleObj>
              </mc:Choice>
              <mc:Fallback>
                <p:oleObj name="Equation" r:id="rId5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9480" y="1174750"/>
                        <a:ext cx="54864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172200" y="2237740"/>
            <a:ext cx="228600" cy="1318260"/>
          </a:xfrm>
          <a:prstGeom prst="rect">
            <a:avLst/>
          </a:prstGeom>
          <a:noFill/>
          <a:ln w="5715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200" y="4889500"/>
            <a:ext cx="1600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rial"/>
              </a:rPr>
              <a:t>Master</a:t>
            </a:r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357219"/>
              </p:ext>
            </p:extLst>
          </p:nvPr>
        </p:nvGraphicFramePr>
        <p:xfrm>
          <a:off x="7712075" y="4305767"/>
          <a:ext cx="822325" cy="45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342900" imgH="228600" progId="Equation.3">
                  <p:embed/>
                </p:oleObj>
              </mc:Choice>
              <mc:Fallback>
                <p:oleObj name="Equation" r:id="rId7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2075" y="4305767"/>
                        <a:ext cx="822325" cy="456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990600" y="4889500"/>
            <a:ext cx="1600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rgbClr val="EEA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rial"/>
              </a:rPr>
              <a:t>Segment 1</a:t>
            </a:r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2900" y="4889500"/>
            <a:ext cx="1600200" cy="381000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 cmpd="sng">
            <a:solidFill>
              <a:srgbClr val="88B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rial"/>
              </a:rPr>
              <a:t>Segment 2</a:t>
            </a:r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321663"/>
              </p:ext>
            </p:extLst>
          </p:nvPr>
        </p:nvGraphicFramePr>
        <p:xfrm>
          <a:off x="1394625" y="4305762"/>
          <a:ext cx="792163" cy="45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9" imgW="330200" imgH="228600" progId="Equation.3">
                  <p:embed/>
                </p:oleObj>
              </mc:Choice>
              <mc:Fallback>
                <p:oleObj name="Equation" r:id="rId9" imgW="330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94625" y="4305762"/>
                        <a:ext cx="792163" cy="456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151116"/>
              </p:ext>
            </p:extLst>
          </p:nvPr>
        </p:nvGraphicFramePr>
        <p:xfrm>
          <a:off x="4538272" y="4305762"/>
          <a:ext cx="822325" cy="45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11" imgW="342900" imgH="228600" progId="Equation.3">
                  <p:embed/>
                </p:oleObj>
              </mc:Choice>
              <mc:Fallback>
                <p:oleObj name="Equation" r:id="rId11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38272" y="4305762"/>
                        <a:ext cx="822325" cy="456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117520"/>
              </p:ext>
            </p:extLst>
          </p:nvPr>
        </p:nvGraphicFramePr>
        <p:xfrm>
          <a:off x="3210124" y="4406966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13" imgW="127000" imgH="127000" progId="Equation.3">
                  <p:embed/>
                </p:oleObj>
              </mc:Choice>
              <mc:Fallback>
                <p:oleObj name="Equation" r:id="rId13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10124" y="4406966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86815"/>
              </p:ext>
            </p:extLst>
          </p:nvPr>
        </p:nvGraphicFramePr>
        <p:xfrm>
          <a:off x="6383933" y="4432104"/>
          <a:ext cx="304800" cy="20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15" imgW="127000" imgH="101600" progId="Equation.3">
                  <p:embed/>
                </p:oleObj>
              </mc:Choice>
              <mc:Fallback>
                <p:oleObj name="Equation" r:id="rId15" imgW="127000" imgH="10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83933" y="4432104"/>
                        <a:ext cx="304800" cy="203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0077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1316" y="173450"/>
            <a:ext cx="8410575" cy="511528"/>
          </a:xfrm>
        </p:spPr>
        <p:txBody>
          <a:bodyPr/>
          <a:lstStyle/>
          <a:p>
            <a:r>
              <a:rPr lang="en-US" dirty="0"/>
              <a:t>Linear Regression: Parallel Computation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2200" y="889000"/>
            <a:ext cx="228600" cy="2667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72200" y="889000"/>
            <a:ext cx="228600" cy="1318260"/>
          </a:xfrm>
          <a:prstGeom prst="rect">
            <a:avLst/>
          </a:prstGeom>
          <a:noFill/>
          <a:ln w="57150" cmpd="sng">
            <a:solidFill>
              <a:srgbClr val="EEA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3600" y="889000"/>
            <a:ext cx="3200400" cy="9525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523790"/>
              </p:ext>
            </p:extLst>
          </p:nvPr>
        </p:nvGraphicFramePr>
        <p:xfrm>
          <a:off x="6475412" y="2057800"/>
          <a:ext cx="306388" cy="32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127000" imgH="165100" progId="Equation.3">
                  <p:embed/>
                </p:oleObj>
              </mc:Choice>
              <mc:Fallback>
                <p:oleObj name="Equation" r:id="rId3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5412" y="2057800"/>
                        <a:ext cx="306388" cy="329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133600" y="889000"/>
            <a:ext cx="1581912" cy="952500"/>
          </a:xfrm>
          <a:prstGeom prst="rect">
            <a:avLst/>
          </a:prstGeom>
          <a:noFill/>
          <a:ln w="57150" cmpd="sng">
            <a:solidFill>
              <a:srgbClr val="EEA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2088" y="889000"/>
            <a:ext cx="1581912" cy="952500"/>
          </a:xfrm>
          <a:prstGeom prst="rect">
            <a:avLst/>
          </a:prstGeom>
          <a:noFill/>
          <a:ln w="5715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12215"/>
              </p:ext>
            </p:extLst>
          </p:nvPr>
        </p:nvGraphicFramePr>
        <p:xfrm>
          <a:off x="3459480" y="1174750"/>
          <a:ext cx="5486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5" imgW="228600" imgH="190500" progId="Equation.3">
                  <p:embed/>
                </p:oleObj>
              </mc:Choice>
              <mc:Fallback>
                <p:oleObj name="Equation" r:id="rId5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9480" y="1174750"/>
                        <a:ext cx="54864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172200" y="2237740"/>
            <a:ext cx="228600" cy="1318260"/>
          </a:xfrm>
          <a:prstGeom prst="rect">
            <a:avLst/>
          </a:prstGeom>
          <a:noFill/>
          <a:ln w="5715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2400" y="2047240"/>
            <a:ext cx="1981200" cy="1318260"/>
            <a:chOff x="381000" y="3124200"/>
            <a:chExt cx="1981200" cy="1581912"/>
          </a:xfrm>
        </p:grpSpPr>
        <p:sp>
          <p:nvSpPr>
            <p:cNvPr id="13" name="Rectangle 12"/>
            <p:cNvSpPr/>
            <p:nvPr/>
          </p:nvSpPr>
          <p:spPr>
            <a:xfrm>
              <a:off x="381000" y="3124200"/>
              <a:ext cx="1581912" cy="1143000"/>
            </a:xfrm>
            <a:prstGeom prst="rect">
              <a:avLst/>
            </a:prstGeom>
            <a:noFill/>
            <a:ln w="57150" cmpd="sng">
              <a:solidFill>
                <a:srgbClr val="EEA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3124200"/>
              <a:ext cx="228600" cy="1581912"/>
            </a:xfrm>
            <a:prstGeom prst="rect">
              <a:avLst/>
            </a:prstGeom>
            <a:noFill/>
            <a:ln w="57150" cmpd="sng">
              <a:solidFill>
                <a:srgbClr val="EEA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00400" y="2047240"/>
            <a:ext cx="1981200" cy="1318260"/>
            <a:chOff x="3429000" y="3124200"/>
            <a:chExt cx="1981200" cy="1581912"/>
          </a:xfrm>
        </p:grpSpPr>
        <p:sp>
          <p:nvSpPr>
            <p:cNvPr id="16" name="Rectangle 15"/>
            <p:cNvSpPr/>
            <p:nvPr/>
          </p:nvSpPr>
          <p:spPr>
            <a:xfrm>
              <a:off x="3429000" y="3124200"/>
              <a:ext cx="1581912" cy="1143000"/>
            </a:xfrm>
            <a:prstGeom prst="rect">
              <a:avLst/>
            </a:prstGeom>
            <a:noFill/>
            <a:ln w="5715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600" y="3124200"/>
              <a:ext cx="228600" cy="1581912"/>
            </a:xfrm>
            <a:prstGeom prst="rect">
              <a:avLst/>
            </a:prstGeom>
            <a:noFill/>
            <a:ln w="5715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315200" y="3873500"/>
            <a:ext cx="228600" cy="9525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0" y="4889500"/>
            <a:ext cx="1600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rial"/>
              </a:rPr>
              <a:t>Master</a:t>
            </a:r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90600" y="4889500"/>
            <a:ext cx="1600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rgbClr val="EEA9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rial"/>
              </a:rPr>
              <a:t>Segment 1</a:t>
            </a:r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52900" y="4889500"/>
            <a:ext cx="1600200" cy="381000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 cmpd="sng">
            <a:solidFill>
              <a:srgbClr val="88B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Arial"/>
              </a:rPr>
              <a:t>Segment 2</a:t>
            </a:r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Left Brace 21"/>
          <p:cNvSpPr/>
          <p:nvPr/>
        </p:nvSpPr>
        <p:spPr>
          <a:xfrm rot="16200000">
            <a:off x="4032250" y="2660650"/>
            <a:ext cx="317500" cy="1981200"/>
          </a:xfrm>
          <a:prstGeom prst="leftBrace">
            <a:avLst/>
          </a:prstGeom>
          <a:ln w="5715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EBF2F">
                  <a:lumMod val="60000"/>
                  <a:lumOff val="40000"/>
                </a:srgbClr>
              </a:solidFill>
              <a:latin typeface="Arial"/>
            </a:endParaRPr>
          </a:p>
        </p:txBody>
      </p:sp>
      <p:sp>
        <p:nvSpPr>
          <p:cNvPr id="23" name="Left Brace 22"/>
          <p:cNvSpPr/>
          <p:nvPr/>
        </p:nvSpPr>
        <p:spPr>
          <a:xfrm rot="16200000">
            <a:off x="984250" y="2660650"/>
            <a:ext cx="317500" cy="1981200"/>
          </a:xfrm>
          <a:prstGeom prst="leftBrace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EBF2F">
                  <a:lumMod val="60000"/>
                  <a:lumOff val="40000"/>
                </a:srgbClr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76700" y="3873500"/>
            <a:ext cx="228600" cy="952500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28699" y="3873500"/>
            <a:ext cx="228600" cy="952500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503567"/>
              </p:ext>
            </p:extLst>
          </p:nvPr>
        </p:nvGraphicFramePr>
        <p:xfrm>
          <a:off x="7712075" y="4305767"/>
          <a:ext cx="822325" cy="45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7" imgW="342900" imgH="228600" progId="Equation.3">
                  <p:embed/>
                </p:oleObj>
              </mc:Choice>
              <mc:Fallback>
                <p:oleObj name="Equation" r:id="rId7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12075" y="4305767"/>
                        <a:ext cx="822325" cy="456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280739"/>
              </p:ext>
            </p:extLst>
          </p:nvPr>
        </p:nvGraphicFramePr>
        <p:xfrm>
          <a:off x="1394625" y="4305762"/>
          <a:ext cx="792163" cy="45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9" imgW="330200" imgH="228600" progId="Equation.3">
                  <p:embed/>
                </p:oleObj>
              </mc:Choice>
              <mc:Fallback>
                <p:oleObj name="Equation" r:id="rId9" imgW="330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94625" y="4305762"/>
                        <a:ext cx="792163" cy="456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428268"/>
              </p:ext>
            </p:extLst>
          </p:nvPr>
        </p:nvGraphicFramePr>
        <p:xfrm>
          <a:off x="4538272" y="4305762"/>
          <a:ext cx="822325" cy="45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11" imgW="342900" imgH="228600" progId="Equation.3">
                  <p:embed/>
                </p:oleObj>
              </mc:Choice>
              <mc:Fallback>
                <p:oleObj name="Equation" r:id="rId11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38272" y="4305762"/>
                        <a:ext cx="822325" cy="456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454246"/>
              </p:ext>
            </p:extLst>
          </p:nvPr>
        </p:nvGraphicFramePr>
        <p:xfrm>
          <a:off x="3210124" y="4406966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13" imgW="127000" imgH="127000" progId="Equation.3">
                  <p:embed/>
                </p:oleObj>
              </mc:Choice>
              <mc:Fallback>
                <p:oleObj name="Equation" r:id="rId13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10124" y="4406966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859486"/>
              </p:ext>
            </p:extLst>
          </p:nvPr>
        </p:nvGraphicFramePr>
        <p:xfrm>
          <a:off x="6383933" y="4432104"/>
          <a:ext cx="304800" cy="20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15" imgW="127000" imgH="101600" progId="Equation.3">
                  <p:embed/>
                </p:oleObj>
              </mc:Choice>
              <mc:Fallback>
                <p:oleObj name="Equation" r:id="rId15" imgW="127000" imgH="10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83933" y="4432104"/>
                        <a:ext cx="304800" cy="203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44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1316" y="173450"/>
            <a:ext cx="8410575" cy="511528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Performing a linear regression on 10 million rows in seconds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anchor="b"/>
          <a:lstStyle/>
          <a:p>
            <a:pPr marL="0" indent="0" algn="r">
              <a:buNone/>
            </a:pPr>
            <a:r>
              <a:rPr lang="en-US" sz="1400" dirty="0" err="1"/>
              <a:t>Hellerstein</a:t>
            </a:r>
            <a:r>
              <a:rPr lang="en-US" sz="1400" dirty="0"/>
              <a:t>, Joseph M., et al. "The </a:t>
            </a:r>
            <a:r>
              <a:rPr lang="en-US" sz="1400" dirty="0" err="1"/>
              <a:t>MADlib</a:t>
            </a:r>
            <a:r>
              <a:rPr lang="en-US" sz="1400" dirty="0"/>
              <a:t> analytics library: or MAD skills, the SQL." Proceedings of the VLDB Endowment 5.12 (2012): 1700-1711.</a:t>
            </a:r>
          </a:p>
        </p:txBody>
      </p:sp>
      <p:pic>
        <p:nvPicPr>
          <p:cNvPr id="4" name="Picture 3" descr="Screen shot 2013-01-28 at 1.5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6" y="859015"/>
            <a:ext cx="5017008" cy="35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77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MADlib Functions: Fast Training, Scoring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63995" y="1721541"/>
            <a:ext cx="3699934" cy="83099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rgbClr val="008881"/>
                </a:solidFill>
                <a:latin typeface="Courier"/>
                <a:cs typeface="Courier"/>
              </a:rPr>
              <a:t>SELECT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fr-FR" sz="1200" dirty="0" err="1">
                <a:solidFill>
                  <a:srgbClr val="F27C3A"/>
                </a:solidFill>
                <a:latin typeface="Courier"/>
                <a:cs typeface="Courier"/>
              </a:rPr>
              <a:t>madlib.linregr_train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( 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houses_linregr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price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ARRAY[1, </a:t>
            </a:r>
            <a:r>
              <a:rPr lang="fr-FR" sz="1200" dirty="0" err="1">
                <a:solidFill>
                  <a:schemeClr val="bg2"/>
                </a:solidFill>
                <a:latin typeface="Courier"/>
                <a:cs typeface="Courier"/>
              </a:rPr>
              <a:t>tax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, bath, size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]’);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08595" y="1335841"/>
            <a:ext cx="211672" cy="34808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0153" y="1053619"/>
            <a:ext cx="172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2"/>
                </a:solidFill>
              </a:rPr>
              <a:t>MADlib</a:t>
            </a:r>
            <a:r>
              <a:rPr lang="en-US" sz="1200" dirty="0" smtClean="0">
                <a:solidFill>
                  <a:schemeClr val="bg2"/>
                </a:solidFill>
              </a:rPr>
              <a:t> model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5191" y="921910"/>
            <a:ext cx="165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Table containing training data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79736" y="1429923"/>
            <a:ext cx="25395" cy="37628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77663" y="1749758"/>
            <a:ext cx="431804" cy="26340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23200" y="1448722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Table in which to save results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535330" y="2211760"/>
            <a:ext cx="457198" cy="3668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86135" y="2578648"/>
            <a:ext cx="15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Column containing dependent variable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62842" y="2715053"/>
            <a:ext cx="194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Features included in the model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20269" y="2414037"/>
            <a:ext cx="321733" cy="37629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4"/>
          <p:cNvSpPr>
            <a:spLocks noGrp="1"/>
          </p:cNvSpPr>
          <p:nvPr>
            <p:ph sz="quarter" idx="12"/>
          </p:nvPr>
        </p:nvSpPr>
        <p:spPr>
          <a:xfrm>
            <a:off x="239715" y="1194153"/>
            <a:ext cx="3697280" cy="37588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MADlib allows users to easily and create models without moving data out of the systems</a:t>
            </a:r>
          </a:p>
          <a:p>
            <a:pPr lvl="1"/>
            <a:r>
              <a:rPr lang="en-US" dirty="0" smtClean="0"/>
              <a:t>Model generation</a:t>
            </a:r>
          </a:p>
          <a:p>
            <a:pPr lvl="1"/>
            <a:r>
              <a:rPr lang="en-US" dirty="0" smtClean="0"/>
              <a:t>Model validation</a:t>
            </a:r>
          </a:p>
          <a:p>
            <a:pPr lvl="1"/>
            <a:r>
              <a:rPr lang="en-US" dirty="0" smtClean="0"/>
              <a:t>Scoring (evaluation of) new data</a:t>
            </a:r>
          </a:p>
          <a:p>
            <a:r>
              <a:rPr lang="en-US" dirty="0" smtClean="0"/>
              <a:t>All the data can be used in one model</a:t>
            </a:r>
          </a:p>
          <a:p>
            <a:r>
              <a:rPr lang="en-US" dirty="0" smtClean="0"/>
              <a:t>Built-in functionality to create of multiple smaller models (e.g. classification grou</a:t>
            </a:r>
            <a:r>
              <a:rPr lang="en-US" dirty="0"/>
              <a:t>p</a:t>
            </a:r>
            <a:r>
              <a:rPr lang="en-US" dirty="0" smtClean="0"/>
              <a:t>ed by feature)</a:t>
            </a:r>
          </a:p>
          <a:p>
            <a:r>
              <a:rPr lang="en-US" dirty="0" smtClean="0"/>
              <a:t>Open-source lets you tweak and extend methods, or build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744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MADlib Functions: Fast Training, Scoring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63995" y="1721542"/>
            <a:ext cx="3699934" cy="10156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rgbClr val="008881"/>
                </a:solidFill>
                <a:latin typeface="Courier"/>
                <a:cs typeface="Courier"/>
              </a:rPr>
              <a:t>SELECT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fr-FR" sz="1200" dirty="0" err="1">
                <a:solidFill>
                  <a:srgbClr val="F27C3A"/>
                </a:solidFill>
                <a:latin typeface="Courier"/>
                <a:cs typeface="Courier"/>
              </a:rPr>
              <a:t>madlib.linregr_train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( 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houses_linregr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price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ARRAY[1, </a:t>
            </a:r>
            <a:r>
              <a:rPr lang="fr-FR" sz="1200" dirty="0" err="1">
                <a:solidFill>
                  <a:schemeClr val="bg2"/>
                </a:solidFill>
                <a:latin typeface="Courier"/>
                <a:cs typeface="Courier"/>
              </a:rPr>
              <a:t>tax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, bath, size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]’,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‘</a:t>
            </a:r>
            <a:r>
              <a:rPr lang="en-US" sz="1200" dirty="0">
                <a:solidFill>
                  <a:schemeClr val="bg2"/>
                </a:solidFill>
              </a:rPr>
              <a:t>bedroom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’);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08595" y="1335841"/>
            <a:ext cx="211672" cy="34808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0153" y="1053619"/>
            <a:ext cx="172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2"/>
                </a:solidFill>
              </a:rPr>
              <a:t>MADlib</a:t>
            </a:r>
            <a:r>
              <a:rPr lang="en-US" sz="1200" dirty="0" smtClean="0">
                <a:solidFill>
                  <a:schemeClr val="bg2"/>
                </a:solidFill>
              </a:rPr>
              <a:t> model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5191" y="921910"/>
            <a:ext cx="165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Table containing training data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79736" y="1429923"/>
            <a:ext cx="25395" cy="37628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77663" y="1749758"/>
            <a:ext cx="431804" cy="26340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23200" y="1448722"/>
            <a:ext cx="132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Table in which to save results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509930" y="2333022"/>
            <a:ext cx="457198" cy="3668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70803" y="2662278"/>
            <a:ext cx="15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Column containing dependent variable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95335" y="2455508"/>
            <a:ext cx="321733" cy="37629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832603" y="2643657"/>
            <a:ext cx="245533" cy="395111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02301" y="3085783"/>
            <a:ext cx="212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Create multiple output models (one for each value of bedroom)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2"/>
          </p:nvPr>
        </p:nvSpPr>
        <p:spPr>
          <a:xfrm>
            <a:off x="239715" y="1194153"/>
            <a:ext cx="3697280" cy="37588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MADlib allows users to easily and create models without moving data out of the systems</a:t>
            </a:r>
          </a:p>
          <a:p>
            <a:pPr lvl="1"/>
            <a:r>
              <a:rPr lang="en-US" dirty="0" smtClean="0"/>
              <a:t>Model generation</a:t>
            </a:r>
          </a:p>
          <a:p>
            <a:pPr lvl="1"/>
            <a:r>
              <a:rPr lang="en-US" dirty="0" smtClean="0"/>
              <a:t>Model validation</a:t>
            </a:r>
          </a:p>
          <a:p>
            <a:pPr lvl="1"/>
            <a:r>
              <a:rPr lang="en-US" dirty="0" smtClean="0"/>
              <a:t>Scoring (evaluation of) new data</a:t>
            </a:r>
          </a:p>
          <a:p>
            <a:r>
              <a:rPr lang="en-US" dirty="0" smtClean="0"/>
              <a:t>All the data can be used in one model</a:t>
            </a:r>
          </a:p>
          <a:p>
            <a:r>
              <a:rPr lang="en-US" dirty="0" smtClean="0"/>
              <a:t>Built-in functionality to create of multiple smaller models (e.g. classification grou</a:t>
            </a:r>
            <a:r>
              <a:rPr lang="en-US" dirty="0"/>
              <a:t>p</a:t>
            </a:r>
            <a:r>
              <a:rPr lang="en-US" dirty="0" smtClean="0"/>
              <a:t>ed by feature)</a:t>
            </a:r>
          </a:p>
          <a:p>
            <a:r>
              <a:rPr lang="en-US" dirty="0" smtClean="0"/>
              <a:t>Open-source lets you tweak and extend methods, or build your own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77042" y="2869237"/>
            <a:ext cx="194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Features included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122580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493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Calling MADlib Functions: Fast Training, Scoring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76695" y="1721541"/>
            <a:ext cx="3699934" cy="83099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rgbClr val="008881"/>
                </a:solidFill>
                <a:latin typeface="Courier"/>
                <a:cs typeface="Courier"/>
              </a:rPr>
              <a:t>SELECT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fr-FR" sz="1200" dirty="0" err="1">
                <a:solidFill>
                  <a:srgbClr val="F27C3A"/>
                </a:solidFill>
                <a:latin typeface="Courier"/>
                <a:cs typeface="Courier"/>
              </a:rPr>
              <a:t>madlib.linregr_train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( 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houses_linregr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 err="1" smtClean="0">
                <a:solidFill>
                  <a:schemeClr val="bg2"/>
                </a:solidFill>
                <a:latin typeface="Courier"/>
                <a:cs typeface="Courier"/>
              </a:rPr>
              <a:t>price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’,</a:t>
            </a:r>
          </a:p>
          <a:p>
            <a:pPr algn="r"/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'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ARRAY[1, </a:t>
            </a:r>
            <a:r>
              <a:rPr lang="fr-FR" sz="1200" dirty="0" err="1">
                <a:solidFill>
                  <a:schemeClr val="bg2"/>
                </a:solidFill>
                <a:latin typeface="Courier"/>
                <a:cs typeface="Courier"/>
              </a:rPr>
              <a:t>tax</a:t>
            </a:r>
            <a:r>
              <a:rPr lang="fr-FR" sz="1200" dirty="0">
                <a:solidFill>
                  <a:schemeClr val="bg2"/>
                </a:solidFill>
                <a:latin typeface="Courier"/>
                <a:cs typeface="Courier"/>
              </a:rPr>
              <a:t>, bath, size</a:t>
            </a:r>
            <a:r>
              <a:rPr lang="fr-FR" sz="1200" dirty="0" smtClean="0">
                <a:solidFill>
                  <a:schemeClr val="bg2"/>
                </a:solidFill>
                <a:latin typeface="Courier"/>
                <a:cs typeface="Courier"/>
              </a:rPr>
              <a:t>]’);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6694" y="3170272"/>
            <a:ext cx="4419606" cy="10156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008881"/>
                </a:solidFill>
                <a:latin typeface="Courier"/>
                <a:cs typeface="Courier"/>
              </a:rPr>
              <a:t>SELECT </a:t>
            </a:r>
            <a:r>
              <a:rPr lang="en-US" sz="1200" dirty="0" smtClean="0">
                <a:solidFill>
                  <a:schemeClr val="bg2"/>
                </a:solidFill>
                <a:latin typeface="Courier"/>
                <a:cs typeface="Courier"/>
              </a:rPr>
              <a:t>houses.*, </a:t>
            </a:r>
            <a:r>
              <a:rPr lang="en-US" sz="1200" dirty="0" err="1" smtClean="0">
                <a:solidFill>
                  <a:schemeClr val="accent3"/>
                </a:solidFill>
                <a:latin typeface="Courier"/>
                <a:cs typeface="Courier"/>
              </a:rPr>
              <a:t>madlib.linregr_predict</a:t>
            </a:r>
            <a:r>
              <a:rPr lang="en-US" sz="1200" dirty="0" smtClean="0">
                <a:solidFill>
                  <a:schemeClr val="bg2"/>
                </a:solidFill>
                <a:latin typeface="Courier"/>
                <a:cs typeface="Courier"/>
              </a:rPr>
              <a:t>(ARRAY[1,tax,bath,size], </a:t>
            </a:r>
            <a:r>
              <a:rPr lang="en-US" sz="1200" dirty="0" err="1" smtClean="0">
                <a:solidFill>
                  <a:schemeClr val="bg2"/>
                </a:solidFill>
                <a:latin typeface="Courier"/>
                <a:cs typeface="Courier"/>
              </a:rPr>
              <a:t>m.coef</a:t>
            </a:r>
            <a:endParaRPr lang="en-US" sz="12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r"/>
            <a:r>
              <a:rPr lang="en-US" sz="1200" dirty="0" smtClean="0">
                <a:solidFill>
                  <a:schemeClr val="bg2"/>
                </a:solidFill>
                <a:latin typeface="Courier"/>
                <a:cs typeface="Courier"/>
              </a:rPr>
              <a:t>)as predict </a:t>
            </a:r>
          </a:p>
          <a:p>
            <a:pPr algn="r"/>
            <a:r>
              <a:rPr lang="en-US" sz="1200" dirty="0" smtClean="0">
                <a:solidFill>
                  <a:schemeClr val="bg2"/>
                </a:solidFill>
                <a:latin typeface="Courier"/>
                <a:cs typeface="Courier"/>
              </a:rPr>
              <a:t>FROM houses, </a:t>
            </a:r>
            <a:r>
              <a:rPr lang="en-US" sz="1200" dirty="0" err="1" smtClean="0">
                <a:solidFill>
                  <a:schemeClr val="bg2"/>
                </a:solidFill>
                <a:latin typeface="Courier"/>
                <a:cs typeface="Courier"/>
              </a:rPr>
              <a:t>houses_linregr</a:t>
            </a:r>
            <a:r>
              <a:rPr lang="en-US" sz="1200" dirty="0" smtClean="0">
                <a:solidFill>
                  <a:schemeClr val="bg2"/>
                </a:solidFill>
                <a:latin typeface="Courier"/>
                <a:cs typeface="Courier"/>
              </a:rPr>
              <a:t> m;</a:t>
            </a:r>
            <a:endParaRPr lang="fr-FR" sz="1200" dirty="0" smtClean="0">
              <a:solidFill>
                <a:schemeClr val="bg2"/>
              </a:solidFill>
              <a:latin typeface="Courier"/>
              <a:cs typeface="Courier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219695" y="3066795"/>
            <a:ext cx="211672" cy="34808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85773" y="2784573"/>
            <a:ext cx="2263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2"/>
                </a:solidFill>
              </a:rPr>
              <a:t>MADlib</a:t>
            </a:r>
            <a:r>
              <a:rPr lang="en-US" sz="1200" dirty="0" smtClean="0">
                <a:solidFill>
                  <a:schemeClr val="bg2"/>
                </a:solidFill>
              </a:rPr>
              <a:t> model scoring function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16969" y="4428330"/>
            <a:ext cx="2133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Table with data to be scored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930902" y="4026363"/>
            <a:ext cx="321733" cy="37629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11436" y="4428330"/>
            <a:ext cx="2133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Table containing model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437968" y="4070055"/>
            <a:ext cx="245529" cy="33260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sz="quarter" idx="12"/>
          </p:nvPr>
        </p:nvSpPr>
        <p:spPr>
          <a:xfrm>
            <a:off x="239715" y="1194153"/>
            <a:ext cx="3697280" cy="37588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MADlib allows users to easily and create models without moving data out of the systems</a:t>
            </a:r>
          </a:p>
          <a:p>
            <a:pPr lvl="1"/>
            <a:r>
              <a:rPr lang="en-US" dirty="0" smtClean="0"/>
              <a:t>Model generation</a:t>
            </a:r>
          </a:p>
          <a:p>
            <a:pPr lvl="1"/>
            <a:r>
              <a:rPr lang="en-US" dirty="0" smtClean="0"/>
              <a:t>Model validation</a:t>
            </a:r>
          </a:p>
          <a:p>
            <a:pPr lvl="1"/>
            <a:r>
              <a:rPr lang="en-US" dirty="0" smtClean="0"/>
              <a:t>Scoring (evaluation of) new data</a:t>
            </a:r>
          </a:p>
          <a:p>
            <a:r>
              <a:rPr lang="en-US" dirty="0" smtClean="0"/>
              <a:t>All the data can be used in one model</a:t>
            </a:r>
          </a:p>
          <a:p>
            <a:r>
              <a:rPr lang="en-US" dirty="0" smtClean="0"/>
              <a:t>Built-in functionality to create of multiple smaller models (e.g. classification grou</a:t>
            </a:r>
            <a:r>
              <a:rPr lang="en-US" dirty="0"/>
              <a:t>p</a:t>
            </a:r>
            <a:r>
              <a:rPr lang="en-US" dirty="0" smtClean="0"/>
              <a:t>ed by feature)</a:t>
            </a:r>
          </a:p>
          <a:p>
            <a:r>
              <a:rPr lang="en-US" dirty="0" smtClean="0"/>
              <a:t>Open-source lets you tweak and extend methods, or build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514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5186" y="2387516"/>
            <a:ext cx="7847014" cy="451406"/>
          </a:xfrm>
        </p:spPr>
        <p:txBody>
          <a:bodyPr/>
          <a:lstStyle/>
          <a:p>
            <a:r>
              <a:rPr lang="en-US" sz="3200" b="0" dirty="0" err="1" smtClean="0"/>
              <a:t>PivotalR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3232464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11082"/>
            <a:ext cx="8410575" cy="511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PivotalR: Bringing MADlib and HAWQ to a familiar 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366717" y="1194156"/>
            <a:ext cx="8506353" cy="165629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Challenge</a:t>
            </a:r>
          </a:p>
          <a:p>
            <a:pPr marL="457200" lvl="1" indent="0">
              <a:buNone/>
            </a:pPr>
            <a:r>
              <a:rPr lang="en-US" sz="2400" i="1" dirty="0" smtClean="0"/>
              <a:t>Want </a:t>
            </a:r>
            <a:r>
              <a:rPr lang="en-US" sz="2400" i="1" dirty="0"/>
              <a:t>to harness the </a:t>
            </a:r>
            <a:r>
              <a:rPr lang="en-US" sz="2400" i="1" dirty="0" smtClean="0"/>
              <a:t>familiarity of </a:t>
            </a:r>
            <a:r>
              <a:rPr lang="en-US" sz="2400" i="1" dirty="0"/>
              <a:t>R’s interface and the performance &amp; scalability benefits of in-DB </a:t>
            </a:r>
            <a:r>
              <a:rPr lang="en-US" sz="2400" i="1" dirty="0" smtClean="0"/>
              <a:t>analytics</a:t>
            </a:r>
          </a:p>
          <a:p>
            <a:r>
              <a:rPr lang="en-US" sz="2800" dirty="0" smtClean="0"/>
              <a:t>Simple </a:t>
            </a:r>
            <a:r>
              <a:rPr lang="en-US" sz="2800" dirty="0"/>
              <a:t>solution: 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400" i="1" dirty="0" smtClean="0"/>
              <a:t>Translate </a:t>
            </a:r>
            <a:r>
              <a:rPr lang="en-US" sz="2400" i="1" dirty="0"/>
              <a:t>R code into </a:t>
            </a:r>
            <a:r>
              <a:rPr lang="en-US" sz="2400" i="1" dirty="0" smtClean="0"/>
              <a:t>SQL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7476" y="3029184"/>
            <a:ext cx="3801041" cy="1438987"/>
            <a:chOff x="687475" y="2726267"/>
            <a:chExt cx="3801041" cy="1295088"/>
          </a:xfrm>
        </p:grpSpPr>
        <p:sp>
          <p:nvSpPr>
            <p:cNvPr id="7" name="TextBox 6"/>
            <p:cNvSpPr txBox="1"/>
            <p:nvPr/>
          </p:nvSpPr>
          <p:spPr>
            <a:xfrm>
              <a:off x="687475" y="3107258"/>
              <a:ext cx="3801041" cy="91409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d &lt;</a:t>
              </a:r>
              <a:r>
                <a:rPr lang="en-US" sz="1200" dirty="0">
                  <a:solidFill>
                    <a:schemeClr val="bg2"/>
                  </a:solidFill>
                  <a:latin typeface="Courier"/>
                  <a:cs typeface="Courier"/>
                </a:rPr>
                <a:t>- </a:t>
              </a:r>
              <a:r>
                <a:rPr lang="en-US" sz="1200" dirty="0" err="1">
                  <a:solidFill>
                    <a:schemeClr val="bg2"/>
                  </a:solidFill>
                  <a:latin typeface="Courier"/>
                  <a:cs typeface="Courier"/>
                </a:rPr>
                <a:t>db.data.frame</a:t>
              </a:r>
              <a:r>
                <a:rPr lang="en-US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(”houses"</a:t>
              </a:r>
              <a:r>
                <a:rPr lang="en-US" sz="1200" dirty="0">
                  <a:solidFill>
                    <a:schemeClr val="bg2"/>
                  </a:solidFill>
                  <a:latin typeface="Courier"/>
                  <a:cs typeface="Courier"/>
                </a:rPr>
                <a:t>)</a:t>
              </a:r>
            </a:p>
            <a:p>
              <a:r>
                <a:rPr lang="fr-FR" sz="1200" dirty="0" err="1" smtClean="0">
                  <a:solidFill>
                    <a:schemeClr val="bg2"/>
                  </a:solidFill>
                  <a:latin typeface="Courier"/>
                  <a:cs typeface="Courier"/>
                </a:rPr>
                <a:t>houses_linregr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&lt;- </a:t>
              </a:r>
              <a:r>
                <a:rPr lang="en-US" sz="1200" dirty="0" err="1" smtClean="0">
                  <a:solidFill>
                    <a:schemeClr val="accent3"/>
                  </a:solidFill>
                  <a:latin typeface="Courier"/>
                  <a:cs typeface="Courier"/>
                </a:rPr>
                <a:t>madlib.lm</a:t>
              </a:r>
              <a:r>
                <a:rPr lang="en-US" sz="1200" dirty="0" smtClean="0">
                  <a:solidFill>
                    <a:srgbClr val="000000"/>
                  </a:solidFill>
                  <a:latin typeface="Courier"/>
                  <a:cs typeface="Courier"/>
                </a:rPr>
                <a:t>(price ~ tax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	</a:t>
              </a:r>
              <a:r>
                <a:rPr lang="en-US" sz="1200" dirty="0" smtClean="0">
                  <a:solidFill>
                    <a:srgbClr val="000000"/>
                  </a:solidFill>
                  <a:latin typeface="Courier"/>
                  <a:cs typeface="Courier"/>
                </a:rPr>
                <a:t>		+ bath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  <a:latin typeface="Courier"/>
                  <a:cs typeface="Courier"/>
                </a:rPr>
                <a:t>			+ size</a:t>
              </a:r>
              <a:endParaRPr lang="en-US" sz="12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US" sz="1200" dirty="0" smtClean="0">
                  <a:solidFill>
                    <a:srgbClr val="000000"/>
                  </a:solidFill>
                  <a:latin typeface="Courier"/>
                  <a:cs typeface="Courier"/>
                </a:rPr>
                <a:t>			, 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data=d</a:t>
              </a:r>
              <a:r>
                <a:rPr lang="en-US" sz="1200" dirty="0" smtClean="0">
                  <a:solidFill>
                    <a:srgbClr val="000000"/>
                  </a:solidFill>
                  <a:latin typeface="Courier"/>
                  <a:cs typeface="Courier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26201" y="2726267"/>
              <a:ext cx="110833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Pivotal 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36056" y="3029187"/>
            <a:ext cx="3699934" cy="1254320"/>
            <a:chOff x="4936056" y="2726267"/>
            <a:chExt cx="3699934" cy="1128888"/>
          </a:xfrm>
        </p:grpSpPr>
        <p:sp>
          <p:nvSpPr>
            <p:cNvPr id="8" name="TextBox 7"/>
            <p:cNvSpPr txBox="1"/>
            <p:nvPr/>
          </p:nvSpPr>
          <p:spPr>
            <a:xfrm>
              <a:off x="4936056" y="3107258"/>
              <a:ext cx="3699934" cy="74789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fr-FR" sz="1200" dirty="0" smtClean="0">
                  <a:solidFill>
                    <a:srgbClr val="008881"/>
                  </a:solidFill>
                  <a:latin typeface="Courier"/>
                  <a:cs typeface="Courier"/>
                </a:rPr>
                <a:t>SELECT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 </a:t>
              </a:r>
              <a:r>
                <a:rPr lang="fr-FR" sz="1200" dirty="0" err="1">
                  <a:solidFill>
                    <a:srgbClr val="F27C3A"/>
                  </a:solidFill>
                  <a:latin typeface="Courier"/>
                  <a:cs typeface="Courier"/>
                </a:rPr>
                <a:t>madlib.linregr_train</a:t>
              </a:r>
              <a:r>
                <a:rPr lang="fr-FR" sz="1200" dirty="0">
                  <a:solidFill>
                    <a:schemeClr val="bg2"/>
                  </a:solidFill>
                  <a:latin typeface="Courier"/>
                  <a:cs typeface="Courier"/>
                </a:rPr>
                <a:t>( 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'</a:t>
              </a:r>
              <a:r>
                <a:rPr lang="fr-FR" sz="1200" dirty="0" err="1" smtClean="0">
                  <a:solidFill>
                    <a:schemeClr val="bg2"/>
                  </a:solidFill>
                  <a:latin typeface="Courier"/>
                  <a:cs typeface="Courier"/>
                </a:rPr>
                <a:t>houses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’,</a:t>
              </a:r>
            </a:p>
            <a:p>
              <a:pPr algn="r"/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'</a:t>
              </a:r>
              <a:r>
                <a:rPr lang="fr-FR" sz="1200" dirty="0" err="1" smtClean="0">
                  <a:solidFill>
                    <a:schemeClr val="bg2"/>
                  </a:solidFill>
                  <a:latin typeface="Courier"/>
                  <a:cs typeface="Courier"/>
                </a:rPr>
                <a:t>houses_linregr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’,</a:t>
              </a:r>
            </a:p>
            <a:p>
              <a:pPr algn="r"/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'</a:t>
              </a:r>
              <a:r>
                <a:rPr lang="fr-FR" sz="1200" dirty="0" err="1" smtClean="0">
                  <a:solidFill>
                    <a:schemeClr val="bg2"/>
                  </a:solidFill>
                  <a:latin typeface="Courier"/>
                  <a:cs typeface="Courier"/>
                </a:rPr>
                <a:t>price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’,</a:t>
              </a:r>
            </a:p>
            <a:p>
              <a:pPr algn="r"/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'</a:t>
              </a:r>
              <a:r>
                <a:rPr lang="fr-FR" sz="1200" dirty="0">
                  <a:solidFill>
                    <a:schemeClr val="bg2"/>
                  </a:solidFill>
                  <a:latin typeface="Courier"/>
                  <a:cs typeface="Courier"/>
                </a:rPr>
                <a:t>ARRAY[1, </a:t>
              </a:r>
              <a:r>
                <a:rPr lang="fr-FR" sz="1200" dirty="0" err="1">
                  <a:solidFill>
                    <a:schemeClr val="bg2"/>
                  </a:solidFill>
                  <a:latin typeface="Courier"/>
                  <a:cs typeface="Courier"/>
                </a:rPr>
                <a:t>tax</a:t>
              </a:r>
              <a:r>
                <a:rPr lang="fr-FR" sz="1200" dirty="0">
                  <a:solidFill>
                    <a:schemeClr val="bg2"/>
                  </a:solidFill>
                  <a:latin typeface="Courier"/>
                  <a:cs typeface="Courier"/>
                </a:rPr>
                <a:t>, bath, size</a:t>
              </a:r>
              <a:r>
                <a:rPr lang="fr-FR" sz="1200" dirty="0" smtClean="0">
                  <a:solidFill>
                    <a:schemeClr val="bg2"/>
                  </a:solidFill>
                  <a:latin typeface="Courier"/>
                  <a:cs typeface="Courier"/>
                </a:rPr>
                <a:t>]’);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9045" y="2726267"/>
              <a:ext cx="1253957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SQL Code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85783" y="4797206"/>
            <a:ext cx="3084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pivotalsoftware</a:t>
            </a:r>
            <a:r>
              <a:rPr lang="en-US" sz="1200" dirty="0"/>
              <a:t>/</a:t>
            </a:r>
            <a:r>
              <a:rPr lang="en-US" sz="1200" dirty="0" err="1"/>
              <a:t>PivotalR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18824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92" y="124620"/>
            <a:ext cx="8410574" cy="5115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PivotalR</a:t>
            </a:r>
            <a:r>
              <a:rPr lang="en-US" dirty="0" smtClean="0"/>
              <a:t> Design Overview</a:t>
            </a:r>
            <a:endParaRPr lang="en-US" dirty="0"/>
          </a:p>
        </p:txBody>
      </p:sp>
      <p:sp>
        <p:nvSpPr>
          <p:cNvPr id="4" name="Double Wave 3"/>
          <p:cNvSpPr/>
          <p:nvPr/>
        </p:nvSpPr>
        <p:spPr>
          <a:xfrm>
            <a:off x="3124200" y="1905868"/>
            <a:ext cx="3810000" cy="1914716"/>
          </a:xfrm>
          <a:prstGeom prst="doubleWave">
            <a:avLst>
              <a:gd name="adj1" fmla="val 6250"/>
              <a:gd name="adj2" fmla="val -709"/>
            </a:avLst>
          </a:prstGeom>
          <a:solidFill>
            <a:srgbClr val="D7E9F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2400" y="1756835"/>
            <a:ext cx="3099392" cy="2175502"/>
            <a:chOff x="191170" y="-1539749"/>
            <a:chExt cx="3222232" cy="24493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70" y="-1539749"/>
              <a:ext cx="3222232" cy="24493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811" y="-1300225"/>
              <a:ext cx="553140" cy="419622"/>
            </a:xfrm>
            <a:prstGeom prst="rect">
              <a:avLst/>
            </a:prstGeom>
          </p:spPr>
        </p:pic>
      </p:grpSp>
      <p:pic>
        <p:nvPicPr>
          <p:cNvPr id="9" name="Picture 8" descr="Generic Datab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750469"/>
            <a:ext cx="2286000" cy="209373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352800" y="2286000"/>
            <a:ext cx="3352800" cy="623147"/>
          </a:xfrm>
          <a:prstGeom prst="right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 SQL to execute</a:t>
            </a:r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3352800" y="2963333"/>
            <a:ext cx="3352800" cy="592667"/>
          </a:xfrm>
          <a:prstGeom prst="left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 Computation results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97280" y="2709334"/>
            <a:ext cx="1513840" cy="423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 R </a:t>
            </a:r>
            <a:r>
              <a:rPr lang="en-US" dirty="0" smtClean="0">
                <a:sym typeface="Wingdings"/>
              </a:rPr>
              <a:t> SQL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5181602" y="1016000"/>
            <a:ext cx="1493521" cy="508000"/>
          </a:xfrm>
          <a:prstGeom prst="wedgeRoundRectCallout">
            <a:avLst>
              <a:gd name="adj1" fmla="val -20833"/>
              <a:gd name="adj2" fmla="val 114352"/>
              <a:gd name="adj3" fmla="val 16667"/>
            </a:avLst>
          </a:prstGeom>
          <a:solidFill>
            <a:srgbClr val="D7E9F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4D4D4D"/>
                </a:solidFill>
                <a:latin typeface="Courier New"/>
                <a:cs typeface="Courier New"/>
              </a:rPr>
              <a:t>RPostgreSQL</a:t>
            </a:r>
            <a:endParaRPr lang="en-US" sz="1100" dirty="0">
              <a:solidFill>
                <a:srgbClr val="4D4D4D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1676400" y="1947333"/>
            <a:ext cx="1219200" cy="338667"/>
          </a:xfrm>
          <a:prstGeom prst="wedgeRoundRectCallout">
            <a:avLst>
              <a:gd name="adj1" fmla="val -19444"/>
              <a:gd name="adj2" fmla="val 164352"/>
              <a:gd name="adj3" fmla="val 16667"/>
            </a:avLst>
          </a:prstGeom>
          <a:solidFill>
            <a:srgbClr val="D7E9F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4D4D4D"/>
                </a:solidFill>
                <a:latin typeface="Courier New"/>
                <a:cs typeface="Courier New"/>
              </a:rPr>
              <a:t>PivotalR</a:t>
            </a:r>
            <a:endParaRPr lang="en-US" dirty="0">
              <a:solidFill>
                <a:srgbClr val="4D4D4D"/>
              </a:solidFill>
              <a:latin typeface="Courier New"/>
              <a:cs typeface="Courier New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67600" y="1545168"/>
            <a:ext cx="914400" cy="2285999"/>
            <a:chOff x="7467600" y="1143000"/>
            <a:chExt cx="914400" cy="2501578"/>
          </a:xfrm>
        </p:grpSpPr>
        <p:pic>
          <p:nvPicPr>
            <p:cNvPr id="17" name="Picture 16" descr="stk19918boj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1143000"/>
              <a:ext cx="895593" cy="762000"/>
            </a:xfrm>
            <a:prstGeom prst="rect">
              <a:avLst/>
            </a:prstGeom>
          </p:spPr>
        </p:pic>
        <p:pic>
          <p:nvPicPr>
            <p:cNvPr id="18" name="Picture 17" descr="BU005259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2895600"/>
              <a:ext cx="762000" cy="748978"/>
            </a:xfrm>
            <a:prstGeom prst="rect">
              <a:avLst/>
            </a:prstGeom>
          </p:spPr>
        </p:pic>
        <p:pic>
          <p:nvPicPr>
            <p:cNvPr id="19" name="Picture 18" descr="BU005259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1905000"/>
              <a:ext cx="762000" cy="748978"/>
            </a:xfrm>
            <a:prstGeom prst="rect">
              <a:avLst/>
            </a:prstGeom>
          </p:spPr>
        </p:pic>
      </p:grpSp>
      <p:sp>
        <p:nvSpPr>
          <p:cNvPr id="20" name="Shape 131"/>
          <p:cNvSpPr txBox="1"/>
          <p:nvPr/>
        </p:nvSpPr>
        <p:spPr>
          <a:xfrm>
            <a:off x="7208908" y="4262582"/>
            <a:ext cx="1690674" cy="294332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600" b="1" dirty="0"/>
              <a:t>Data </a:t>
            </a:r>
            <a:r>
              <a:rPr lang="en-US" sz="1600" b="1" dirty="0" smtClean="0"/>
              <a:t>lives here</a:t>
            </a:r>
            <a:endParaRPr lang="en-US" sz="1600" b="1" dirty="0"/>
          </a:p>
        </p:txBody>
      </p:sp>
      <p:sp>
        <p:nvSpPr>
          <p:cNvPr id="21" name="Shape 132"/>
          <p:cNvSpPr txBox="1"/>
          <p:nvPr/>
        </p:nvSpPr>
        <p:spPr>
          <a:xfrm>
            <a:off x="856800" y="4297855"/>
            <a:ext cx="1639200" cy="294332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600" b="1" dirty="0"/>
              <a:t>No data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84570" y="2810369"/>
            <a:ext cx="170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/>
                </a:solidFill>
              </a:rPr>
              <a:t>Database/</a:t>
            </a:r>
            <a:r>
              <a:rPr lang="en-US" sz="1400" b="1" dirty="0" err="1" smtClean="0">
                <a:solidFill>
                  <a:schemeClr val="bg2"/>
                </a:solidFill>
              </a:rPr>
              <a:t>Hadoop</a:t>
            </a:r>
            <a:r>
              <a:rPr lang="en-US" sz="1400" b="1" dirty="0" smtClean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sz="1400" b="1" dirty="0" smtClean="0">
                <a:solidFill>
                  <a:schemeClr val="bg2"/>
                </a:solidFill>
              </a:rPr>
              <a:t>w/ </a:t>
            </a:r>
            <a:r>
              <a:rPr lang="en-US" sz="1400" b="1" dirty="0" err="1" smtClean="0">
                <a:solidFill>
                  <a:schemeClr val="bg2"/>
                </a:solidFill>
              </a:rPr>
              <a:t>MADlib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0744" y="-5989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-101601" y="746617"/>
            <a:ext cx="5139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buSzPct val="97222"/>
              <a:buFont typeface="Arial"/>
              <a:buChar char="•"/>
            </a:pPr>
            <a:r>
              <a:rPr lang="en-US" sz="1600" dirty="0"/>
              <a:t>Call </a:t>
            </a:r>
            <a:r>
              <a:rPr lang="en-US" sz="1600" dirty="0" err="1"/>
              <a:t>MADlib’s</a:t>
            </a:r>
            <a:r>
              <a:rPr lang="en-US" sz="1600" dirty="0"/>
              <a:t> in-DB machine learning functions directly from R</a:t>
            </a:r>
          </a:p>
          <a:p>
            <a:pPr marL="457200" lvl="0" indent="-317500">
              <a:buSzPct val="97222"/>
              <a:buFont typeface="Arial"/>
              <a:buChar char="•"/>
            </a:pPr>
            <a:r>
              <a:rPr lang="en-US" sz="1600" dirty="0"/>
              <a:t>Syntax is analogous to native R function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86569" y="4238097"/>
            <a:ext cx="4614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buSzPct val="97222"/>
              <a:buFont typeface="Arial"/>
              <a:buChar char="•"/>
            </a:pPr>
            <a:r>
              <a:rPr lang="en-US" sz="1600" dirty="0"/>
              <a:t>Data doesn’t need to leave the database</a:t>
            </a:r>
          </a:p>
          <a:p>
            <a:pPr marL="457200" lvl="0" indent="-317500">
              <a:buSzPct val="97222"/>
              <a:buFont typeface="Arial"/>
              <a:buChar char="•"/>
            </a:pPr>
            <a:r>
              <a:rPr lang="en-US" sz="1600" dirty="0" smtClean="0"/>
              <a:t>All </a:t>
            </a:r>
            <a:r>
              <a:rPr lang="en-US" sz="1600" dirty="0"/>
              <a:t>heavy lifting, including model estimation &amp; computation, are done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59271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2"/>
          <p:cNvSpPr txBox="1">
            <a:spLocks noChangeArrowheads="1"/>
          </p:cNvSpPr>
          <p:nvPr/>
        </p:nvSpPr>
        <p:spPr bwMode="auto">
          <a:xfrm>
            <a:off x="118536" y="127000"/>
            <a:ext cx="895561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en-US" sz="2800" dirty="0" smtClean="0">
              <a:latin typeface="Verdana"/>
              <a:cs typeface="Verdan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36376" y="4432333"/>
            <a:ext cx="487737" cy="541571"/>
            <a:chOff x="3822868" y="3963445"/>
            <a:chExt cx="487737" cy="487414"/>
          </a:xfrm>
        </p:grpSpPr>
        <p:grpSp>
          <p:nvGrpSpPr>
            <p:cNvPr id="8" name="Group 7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9" name="Rounded Rectangle 8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5885268" y="4428953"/>
            <a:ext cx="487737" cy="541571"/>
            <a:chOff x="3822868" y="3963445"/>
            <a:chExt cx="487737" cy="487414"/>
          </a:xfrm>
        </p:grpSpPr>
        <p:grpSp>
          <p:nvGrpSpPr>
            <p:cNvPr id="162" name="Group 161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63" name="Rounded Rectangle 162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357722" y="4427266"/>
            <a:ext cx="487737" cy="541571"/>
            <a:chOff x="3822868" y="3963445"/>
            <a:chExt cx="487737" cy="487414"/>
          </a:xfrm>
        </p:grpSpPr>
        <p:grpSp>
          <p:nvGrpSpPr>
            <p:cNvPr id="170" name="Group 169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71" name="Rounded Rectangle 170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934160" y="4425577"/>
            <a:ext cx="487737" cy="541571"/>
            <a:chOff x="3822868" y="3963445"/>
            <a:chExt cx="487737" cy="487414"/>
          </a:xfrm>
        </p:grpSpPr>
        <p:grpSp>
          <p:nvGrpSpPr>
            <p:cNvPr id="178" name="Group 177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79" name="Rounded Rectangle 178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406614" y="4423887"/>
            <a:ext cx="487737" cy="541571"/>
            <a:chOff x="3822868" y="3963445"/>
            <a:chExt cx="487737" cy="487414"/>
          </a:xfrm>
        </p:grpSpPr>
        <p:grpSp>
          <p:nvGrpSpPr>
            <p:cNvPr id="186" name="Group 185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87" name="Rounded Rectangle 186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7983054" y="4436449"/>
            <a:ext cx="487737" cy="541571"/>
            <a:chOff x="3822868" y="3963445"/>
            <a:chExt cx="487737" cy="487414"/>
          </a:xfrm>
        </p:grpSpPr>
        <p:grpSp>
          <p:nvGrpSpPr>
            <p:cNvPr id="194" name="Group 193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199" name="Picture 19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195" name="Rounded Rectangle 194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7455506" y="4434760"/>
            <a:ext cx="487737" cy="541571"/>
            <a:chOff x="3822868" y="3963445"/>
            <a:chExt cx="487737" cy="487414"/>
          </a:xfrm>
        </p:grpSpPr>
        <p:grpSp>
          <p:nvGrpSpPr>
            <p:cNvPr id="202" name="Group 201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203" name="Rounded Rectangle 202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8505950" y="4433070"/>
            <a:ext cx="487737" cy="541571"/>
            <a:chOff x="3822868" y="3963445"/>
            <a:chExt cx="487737" cy="487414"/>
          </a:xfrm>
        </p:grpSpPr>
        <p:grpSp>
          <p:nvGrpSpPr>
            <p:cNvPr id="210" name="Group 209"/>
            <p:cNvGrpSpPr/>
            <p:nvPr/>
          </p:nvGrpSpPr>
          <p:grpSpPr>
            <a:xfrm>
              <a:off x="3822868" y="3967064"/>
              <a:ext cx="436420" cy="406836"/>
              <a:chOff x="2539950" y="3941409"/>
              <a:chExt cx="649902" cy="518016"/>
            </a:xfrm>
          </p:grpSpPr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7329" y="4083763"/>
                <a:ext cx="239939" cy="225825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738" y="3981373"/>
                <a:ext cx="204731" cy="204731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63" y="4205528"/>
                <a:ext cx="178366" cy="234178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398" y="4246323"/>
                <a:ext cx="233454" cy="213102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50" y="3941409"/>
                <a:ext cx="290098" cy="261088"/>
              </a:xfrm>
              <a:prstGeom prst="rect">
                <a:avLst/>
              </a:prstGeom>
            </p:spPr>
          </p:pic>
        </p:grpSp>
        <p:sp>
          <p:nvSpPr>
            <p:cNvPr id="211" name="Rounded Rectangle 210"/>
            <p:cNvSpPr/>
            <p:nvPr/>
          </p:nvSpPr>
          <p:spPr>
            <a:xfrm>
              <a:off x="3823096" y="3963445"/>
              <a:ext cx="487509" cy="487414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9611" y="2280302"/>
            <a:ext cx="4136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>
              <a:spcBef>
                <a:spcPts val="1200"/>
              </a:spcBef>
              <a:buFont typeface="Wingdings" pitchFamily="2" charset="2"/>
              <a:buChar char=""/>
            </a:pPr>
            <a:r>
              <a:rPr lang="en-US" sz="1600" dirty="0"/>
              <a:t>The interpreter/VM of the language ‘X’ is installed on each node of the Greenplum Database </a:t>
            </a:r>
            <a:r>
              <a:rPr lang="en-US" sz="1600" dirty="0" smtClean="0"/>
              <a:t>Cluster</a:t>
            </a:r>
            <a:endParaRPr lang="en-US" sz="1600" dirty="0"/>
          </a:p>
        </p:txBody>
      </p:sp>
      <p:sp>
        <p:nvSpPr>
          <p:cNvPr id="225" name="TextBox 224"/>
          <p:cNvSpPr txBox="1"/>
          <p:nvPr/>
        </p:nvSpPr>
        <p:spPr>
          <a:xfrm>
            <a:off x="197371" y="3486164"/>
            <a:ext cx="379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1600" dirty="0" smtClean="0"/>
              <a:t>Data parallelism:            </a:t>
            </a:r>
          </a:p>
          <a:p>
            <a:pPr marL="742950" lvl="2" indent="-285750">
              <a:buFont typeface="Lucida Grande"/>
              <a:buChar char="-"/>
            </a:pPr>
            <a:r>
              <a:rPr lang="en-US" sz="1600" dirty="0" smtClean="0"/>
              <a:t>PL</a:t>
            </a:r>
            <a:r>
              <a:rPr lang="en-US" sz="1600" dirty="0"/>
              <a:t>/X piggybacks on Greenplum’s MPP </a:t>
            </a:r>
            <a:r>
              <a:rPr lang="en-US" sz="1600" dirty="0" smtClean="0"/>
              <a:t>architecture</a:t>
            </a:r>
            <a:endParaRPr lang="en-US" sz="1600" dirty="0"/>
          </a:p>
        </p:txBody>
      </p:sp>
      <p:sp>
        <p:nvSpPr>
          <p:cNvPr id="226" name="TextBox 225"/>
          <p:cNvSpPr txBox="1"/>
          <p:nvPr/>
        </p:nvSpPr>
        <p:spPr>
          <a:xfrm>
            <a:off x="141122" y="1097396"/>
            <a:ext cx="429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Allows users to write Greenplum/</a:t>
            </a:r>
            <a:r>
              <a:rPr lang="en-US" sz="1600" dirty="0" err="1"/>
              <a:t>PostgreSQL</a:t>
            </a:r>
            <a:r>
              <a:rPr lang="en-US" sz="1600" dirty="0"/>
              <a:t> functions in the R/Python/Java, Perl, pgsql or C </a:t>
            </a:r>
            <a:r>
              <a:rPr lang="en-US" sz="1600" dirty="0" smtClean="0"/>
              <a:t>languages</a:t>
            </a:r>
            <a:endParaRPr lang="en-US" sz="1600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869074" y="1382431"/>
            <a:ext cx="4079420" cy="2955752"/>
            <a:chOff x="3538985" y="975610"/>
            <a:chExt cx="5193787" cy="3386850"/>
          </a:xfrm>
        </p:grpSpPr>
        <p:cxnSp>
          <p:nvCxnSpPr>
            <p:cNvPr id="270" name="Straight Connector 269"/>
            <p:cNvCxnSpPr/>
            <p:nvPr/>
          </p:nvCxnSpPr>
          <p:spPr>
            <a:xfrm rot="5400000">
              <a:off x="5692577" y="2081502"/>
              <a:ext cx="465535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6723856" y="2048363"/>
              <a:ext cx="5857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2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6537325" y="1788807"/>
              <a:ext cx="922338" cy="215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3" name="Rounded Rectangle 272"/>
            <p:cNvSpPr/>
            <p:nvPr/>
          </p:nvSpPr>
          <p:spPr bwMode="auto">
            <a:xfrm>
              <a:off x="6537325" y="1384300"/>
              <a:ext cx="922338" cy="386647"/>
            </a:xfrm>
            <a:prstGeom prst="roundRect">
              <a:avLst/>
            </a:prstGeom>
            <a:solidFill>
              <a:srgbClr val="4CA5D8"/>
            </a:solidFill>
            <a:ln w="190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+mj-lt"/>
                  <a:ea typeface="+mn-ea"/>
                  <a:cs typeface="+mn-cs"/>
                </a:rPr>
                <a:t>Standby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+mj-lt"/>
                </a:rPr>
                <a:t>Master</a:t>
              </a:r>
              <a:endParaRPr lang="en-US" sz="1000" b="1" dirty="0">
                <a:solidFill>
                  <a:srgbClr val="FFFFFF"/>
                </a:solidFill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 bwMode="auto">
            <a:xfrm rot="5400000">
              <a:off x="3895329" y="2697650"/>
              <a:ext cx="440531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 bwMode="auto">
            <a:xfrm rot="5400000">
              <a:off x="4918474" y="2677410"/>
              <a:ext cx="454819" cy="15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 bwMode="auto">
            <a:xfrm rot="5400000">
              <a:off x="5935861" y="2683959"/>
              <a:ext cx="467915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7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4783849" y="3687913"/>
              <a:ext cx="784610" cy="18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8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3752851" y="3700613"/>
              <a:ext cx="784610" cy="18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9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5817943" y="3687913"/>
              <a:ext cx="784610" cy="18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0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767183" y="39228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1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124386" y="39228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2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817933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3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75136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4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820363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5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77566" y="3910152"/>
              <a:ext cx="429610" cy="41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6" name="Straight Connector 285"/>
            <p:cNvCxnSpPr/>
            <p:nvPr/>
          </p:nvCxnSpPr>
          <p:spPr>
            <a:xfrm rot="5400000">
              <a:off x="7457282" y="2765517"/>
              <a:ext cx="571500" cy="15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7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7377114" y="3719320"/>
              <a:ext cx="783946" cy="184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8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378700" y="3941457"/>
              <a:ext cx="429931" cy="411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9" name="Picture 78" descr="Storage_icon_0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36169" y="3941457"/>
              <a:ext cx="429931" cy="411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0" name="Rectangle 103"/>
            <p:cNvSpPr>
              <a:spLocks noChangeArrowheads="1"/>
            </p:cNvSpPr>
            <p:nvPr/>
          </p:nvSpPr>
          <p:spPr bwMode="auto">
            <a:xfrm>
              <a:off x="6653212" y="3551328"/>
              <a:ext cx="888196" cy="811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…</a:t>
              </a:r>
            </a:p>
          </p:txBody>
        </p:sp>
        <p:pic>
          <p:nvPicPr>
            <p:cNvPr id="291" name="Picture 184" descr="serve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gray">
            <a:xfrm>
              <a:off x="5456239" y="1794759"/>
              <a:ext cx="922337" cy="216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2" name="Rounded Rectangle 291"/>
            <p:cNvSpPr/>
            <p:nvPr/>
          </p:nvSpPr>
          <p:spPr bwMode="auto">
            <a:xfrm>
              <a:off x="5456239" y="1397000"/>
              <a:ext cx="922337" cy="379900"/>
            </a:xfrm>
            <a:prstGeom prst="roundRect">
              <a:avLst/>
            </a:prstGeom>
            <a:solidFill>
              <a:srgbClr val="4CA5D8"/>
            </a:solidFill>
            <a:ln w="1905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+mj-lt"/>
                  <a:ea typeface="+mn-ea"/>
                  <a:cs typeface="+mn-cs"/>
                </a:rPr>
                <a:t>Master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FFFFFF"/>
                  </a:solidFill>
                  <a:latin typeface="+mj-lt"/>
                </a:rPr>
                <a:t>Host</a:t>
              </a:r>
              <a:endParaRPr lang="en-US" sz="1000" b="1" dirty="0">
                <a:solidFill>
                  <a:srgbClr val="FFFFFF"/>
                </a:solidFill>
                <a:latin typeface="+mj-lt"/>
                <a:ea typeface="+mn-ea"/>
                <a:cs typeface="+mn-cs"/>
              </a:endParaRPr>
            </a:p>
          </p:txBody>
        </p:sp>
        <p:pic>
          <p:nvPicPr>
            <p:cNvPr id="293" name="Picture 4" descr="I:\MS Graphics\Icons - Illustrations\timeline\timeline line six 6 segment blue glow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664212" y="2302297"/>
              <a:ext cx="5068560" cy="201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innerShdw blurRad="63500" dist="50800" dir="17460000">
                <a:prstClr val="black"/>
              </a:innerShdw>
            </a:effectLst>
          </p:spPr>
        </p:pic>
        <p:sp>
          <p:nvSpPr>
            <p:cNvPr id="294" name="Rectangle 293"/>
            <p:cNvSpPr/>
            <p:nvPr/>
          </p:nvSpPr>
          <p:spPr>
            <a:xfrm>
              <a:off x="5637214" y="975610"/>
              <a:ext cx="1639887" cy="31739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defTabSz="91409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SQL</a:t>
              </a:r>
              <a:endParaRPr lang="en-GB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775201" y="2273299"/>
              <a:ext cx="1473201" cy="246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Interconnect</a:t>
              </a:r>
            </a:p>
          </p:txBody>
        </p:sp>
        <p:grpSp>
          <p:nvGrpSpPr>
            <p:cNvPr id="296" name="Group 295"/>
            <p:cNvGrpSpPr/>
            <p:nvPr/>
          </p:nvGrpSpPr>
          <p:grpSpPr>
            <a:xfrm>
              <a:off x="3538985" y="2906406"/>
              <a:ext cx="1117600" cy="738494"/>
              <a:chOff x="3386585" y="3427106"/>
              <a:chExt cx="1117600" cy="738494"/>
            </a:xfrm>
          </p:grpSpPr>
          <p:sp>
            <p:nvSpPr>
              <p:cNvPr id="300" name="Rounded Rectangle 18"/>
              <p:cNvSpPr>
                <a:spLocks noChangeArrowheads="1"/>
              </p:cNvSpPr>
              <p:nvPr/>
            </p:nvSpPr>
            <p:spPr bwMode="auto">
              <a:xfrm>
                <a:off x="3517899" y="3427106"/>
                <a:ext cx="977901" cy="738494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b="1" spc="-150" dirty="0">
                  <a:solidFill>
                    <a:srgbClr val="FFFFFF"/>
                  </a:solidFill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3386585" y="3516414"/>
                <a:ext cx="1117600" cy="52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bg1"/>
                    </a:solidFill>
                  </a:rPr>
                  <a:t>Segment Host</a:t>
                </a:r>
              </a:p>
              <a:p>
                <a:pPr algn="ctr"/>
                <a:r>
                  <a:rPr lang="en-US" sz="800" dirty="0" smtClean="0">
                    <a:solidFill>
                      <a:schemeClr val="bg1"/>
                    </a:solidFill>
                  </a:rPr>
                  <a:t>Segment</a:t>
                </a:r>
              </a:p>
              <a:p>
                <a:pPr algn="ctr"/>
                <a:r>
                  <a:rPr lang="en-US" sz="800" dirty="0" smtClean="0">
                    <a:solidFill>
                      <a:schemeClr val="bg1"/>
                    </a:solidFill>
                  </a:rPr>
                  <a:t>Segment</a:t>
                </a:r>
              </a:p>
            </p:txBody>
          </p:sp>
        </p:grpSp>
        <p:sp>
          <p:nvSpPr>
            <p:cNvPr id="297" name="Rounded Rectangle 18"/>
            <p:cNvSpPr>
              <a:spLocks noChangeArrowheads="1"/>
            </p:cNvSpPr>
            <p:nvPr/>
          </p:nvSpPr>
          <p:spPr bwMode="auto">
            <a:xfrm>
              <a:off x="4686299" y="2919106"/>
              <a:ext cx="977901" cy="7384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spc="-150" dirty="0">
                <a:solidFill>
                  <a:srgbClr val="FFFFFF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98" name="Rounded Rectangle 18"/>
            <p:cNvSpPr>
              <a:spLocks noChangeArrowheads="1"/>
            </p:cNvSpPr>
            <p:nvPr/>
          </p:nvSpPr>
          <p:spPr bwMode="auto">
            <a:xfrm>
              <a:off x="5714999" y="2919106"/>
              <a:ext cx="977901" cy="7384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spc="-150" dirty="0">
                <a:solidFill>
                  <a:srgbClr val="FFFFFF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99" name="Rounded Rectangle 18"/>
            <p:cNvSpPr>
              <a:spLocks noChangeArrowheads="1"/>
            </p:cNvSpPr>
            <p:nvPr/>
          </p:nvSpPr>
          <p:spPr bwMode="auto">
            <a:xfrm>
              <a:off x="7277099" y="2919106"/>
              <a:ext cx="977901" cy="73849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spc="-150" dirty="0">
                <a:solidFill>
                  <a:srgbClr val="FFFFFF"/>
                </a:solidFill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302" name="TextBox 301"/>
          <p:cNvSpPr txBox="1"/>
          <p:nvPr/>
        </p:nvSpPr>
        <p:spPr>
          <a:xfrm>
            <a:off x="5700398" y="3117336"/>
            <a:ext cx="8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 Host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6517113" y="3128846"/>
            <a:ext cx="8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 Host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732829" y="3146703"/>
            <a:ext cx="8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 Host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Segment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+mj-lt"/>
                <a:cs typeface="Verdana"/>
              </a:rPr>
              <a:t>PL/X : X in {</a:t>
            </a:r>
            <a:r>
              <a:rPr lang="en-US" sz="2800" dirty="0" err="1">
                <a:latin typeface="+mj-lt"/>
                <a:cs typeface="Verdana"/>
              </a:rPr>
              <a:t>pgsql</a:t>
            </a:r>
            <a:r>
              <a:rPr lang="en-US" sz="2800" dirty="0">
                <a:latin typeface="+mj-lt"/>
                <a:cs typeface="Verdana"/>
              </a:rPr>
              <a:t>, R, Python, Java, Perl, C etc.}</a:t>
            </a:r>
            <a:br>
              <a:rPr lang="en-US" sz="2800" dirty="0">
                <a:latin typeface="+mj-lt"/>
                <a:cs typeface="Verdana"/>
              </a:rPr>
            </a:b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53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30802" b="19508"/>
          <a:stretch/>
        </p:blipFill>
        <p:spPr>
          <a:xfrm>
            <a:off x="3441284" y="3534833"/>
            <a:ext cx="1689932" cy="46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6716" y="1069717"/>
            <a:ext cx="8410575" cy="2846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If you can break up the </a:t>
            </a:r>
            <a:r>
              <a:rPr lang="en-US" dirty="0"/>
              <a:t>problem into a number of parallel </a:t>
            </a:r>
            <a:r>
              <a:rPr lang="en-US" dirty="0" smtClean="0"/>
              <a:t>tasks, and there </a:t>
            </a:r>
            <a:r>
              <a:rPr lang="en-US" dirty="0"/>
              <a:t>exists no dependency (or communication) between those parallel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Also known as ‘explicit parallelism’</a:t>
            </a:r>
          </a:p>
          <a:p>
            <a:r>
              <a:rPr lang="en-US" dirty="0" smtClean="0"/>
              <a:t>Parallel data chunks must be less than ~1GB (practical limit may be smaller)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Count </a:t>
            </a:r>
            <a:r>
              <a:rPr lang="en-US" dirty="0"/>
              <a:t>a deck of cards by dividing it up between people </a:t>
            </a:r>
            <a:r>
              <a:rPr lang="en-US" dirty="0" smtClean="0"/>
              <a:t>(i.e., count </a:t>
            </a:r>
            <a:r>
              <a:rPr lang="en-US" dirty="0"/>
              <a:t>in </a:t>
            </a:r>
            <a:r>
              <a:rPr lang="en-US" dirty="0" smtClean="0"/>
              <a:t>parallel)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7250"/>
            <a:ext cx="1104900" cy="613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4667250"/>
            <a:ext cx="1104900" cy="613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4667250"/>
            <a:ext cx="1104900" cy="613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4667250"/>
            <a:ext cx="1104900" cy="6138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4667250"/>
            <a:ext cx="1104900" cy="613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667250"/>
            <a:ext cx="1104900" cy="6138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667250"/>
            <a:ext cx="1104900" cy="613833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9" idx="0"/>
          </p:cNvCxnSpPr>
          <p:nvPr/>
        </p:nvCxnSpPr>
        <p:spPr>
          <a:xfrm flipH="1">
            <a:off x="552450" y="3884083"/>
            <a:ext cx="375920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1847850" y="3884083"/>
            <a:ext cx="246380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2" idx="0"/>
          </p:cNvCxnSpPr>
          <p:nvPr/>
        </p:nvCxnSpPr>
        <p:spPr>
          <a:xfrm flipH="1">
            <a:off x="3155950" y="3884083"/>
            <a:ext cx="115570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86250" y="3894667"/>
            <a:ext cx="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4" idx="0"/>
          </p:cNvCxnSpPr>
          <p:nvPr/>
        </p:nvCxnSpPr>
        <p:spPr>
          <a:xfrm>
            <a:off x="4311650" y="3884083"/>
            <a:ext cx="149860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0"/>
          </p:cNvCxnSpPr>
          <p:nvPr/>
        </p:nvCxnSpPr>
        <p:spPr>
          <a:xfrm>
            <a:off x="4286250" y="3884083"/>
            <a:ext cx="292100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22750" y="3884083"/>
            <a:ext cx="4279900" cy="78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031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585"/>
            <a:ext cx="8839200" cy="3492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Parallelized </a:t>
            </a:r>
            <a:r>
              <a:rPr lang="en-US" dirty="0" smtClean="0"/>
              <a:t>R </a:t>
            </a:r>
            <a:r>
              <a:rPr lang="en-US" sz="3200" dirty="0" smtClean="0"/>
              <a:t>in Pivotal via </a:t>
            </a:r>
            <a:r>
              <a:rPr lang="en-US" sz="3200" dirty="0"/>
              <a:t>PL/</a:t>
            </a:r>
            <a:r>
              <a:rPr lang="en-US" sz="3200" dirty="0" smtClean="0"/>
              <a:t>R: </a:t>
            </a:r>
            <a:br>
              <a:rPr lang="en-US" sz="3200" dirty="0" smtClean="0"/>
            </a:br>
            <a:r>
              <a:rPr lang="en-US" sz="3200" dirty="0" smtClean="0"/>
              <a:t>An Exa</a:t>
            </a:r>
            <a:r>
              <a:rPr lang="en-US" dirty="0" smtClean="0"/>
              <a:t>mple</a:t>
            </a:r>
            <a:endParaRPr lang="en-US" sz="3200" dirty="0"/>
          </a:p>
        </p:txBody>
      </p:sp>
      <p:grpSp>
        <p:nvGrpSpPr>
          <p:cNvPr id="54" name="Group 327"/>
          <p:cNvGrpSpPr/>
          <p:nvPr/>
        </p:nvGrpSpPr>
        <p:grpSpPr>
          <a:xfrm>
            <a:off x="914400" y="2392356"/>
            <a:ext cx="7315200" cy="1501286"/>
            <a:chOff x="2753139" y="4091540"/>
            <a:chExt cx="5476461" cy="1331912"/>
          </a:xfrm>
        </p:grpSpPr>
        <p:cxnSp>
          <p:nvCxnSpPr>
            <p:cNvPr id="55" name="Straight Connector 54"/>
            <p:cNvCxnSpPr/>
            <p:nvPr/>
          </p:nvCxnSpPr>
          <p:spPr>
            <a:xfrm rot="5400000">
              <a:off x="2891976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127"/>
            <p:cNvGrpSpPr/>
            <p:nvPr/>
          </p:nvGrpSpPr>
          <p:grpSpPr>
            <a:xfrm>
              <a:off x="2753139" y="4310822"/>
              <a:ext cx="530087" cy="1112630"/>
              <a:chOff x="2133600" y="4254501"/>
              <a:chExt cx="530087" cy="1112630"/>
            </a:xfrm>
          </p:grpSpPr>
          <p:sp>
            <p:nvSpPr>
              <p:cNvPr id="130" name="Rounded Rectangle 129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131" name="Group 126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133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4" name="Picture 133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135" name="Picture 134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7" name="Straight Connector 56"/>
            <p:cNvCxnSpPr/>
            <p:nvPr/>
          </p:nvCxnSpPr>
          <p:spPr>
            <a:xfrm rot="5400000">
              <a:off x="3441573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131"/>
            <p:cNvGrpSpPr/>
            <p:nvPr/>
          </p:nvGrpSpPr>
          <p:grpSpPr>
            <a:xfrm>
              <a:off x="3302736" y="4310822"/>
              <a:ext cx="530087" cy="1112630"/>
              <a:chOff x="2133600" y="4254501"/>
              <a:chExt cx="530087" cy="1112630"/>
            </a:xfrm>
          </p:grpSpPr>
          <p:sp>
            <p:nvSpPr>
              <p:cNvPr id="124" name="Rounded Rectangle 123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125" name="Group 133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126" name="Rectangle 125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127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8" name="Picture 127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9" name="Straight Connector 58"/>
            <p:cNvCxnSpPr/>
            <p:nvPr/>
          </p:nvCxnSpPr>
          <p:spPr>
            <a:xfrm rot="5400000">
              <a:off x="3991170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140"/>
            <p:cNvGrpSpPr/>
            <p:nvPr/>
          </p:nvGrpSpPr>
          <p:grpSpPr>
            <a:xfrm>
              <a:off x="3852333" y="4310822"/>
              <a:ext cx="530087" cy="1112630"/>
              <a:chOff x="2133600" y="4254501"/>
              <a:chExt cx="530087" cy="1112630"/>
            </a:xfrm>
          </p:grpSpPr>
          <p:sp>
            <p:nvSpPr>
              <p:cNvPr id="118" name="Rounded Rectangle 117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119" name="Group 142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120" name="Rectangle 119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121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2" name="Picture 121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123" name="Picture 122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1" name="Straight Connector 60"/>
            <p:cNvCxnSpPr/>
            <p:nvPr/>
          </p:nvCxnSpPr>
          <p:spPr>
            <a:xfrm rot="5400000">
              <a:off x="4540767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49"/>
            <p:cNvGrpSpPr/>
            <p:nvPr/>
          </p:nvGrpSpPr>
          <p:grpSpPr>
            <a:xfrm>
              <a:off x="4401930" y="4310822"/>
              <a:ext cx="530087" cy="1112630"/>
              <a:chOff x="2133600" y="4254501"/>
              <a:chExt cx="530087" cy="1112630"/>
            </a:xfrm>
          </p:grpSpPr>
          <p:sp>
            <p:nvSpPr>
              <p:cNvPr id="112" name="Rounded Rectangle 111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113" name="Group 151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115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6" name="Picture 115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3" name="Straight Connector 62"/>
            <p:cNvCxnSpPr/>
            <p:nvPr/>
          </p:nvCxnSpPr>
          <p:spPr>
            <a:xfrm rot="5400000">
              <a:off x="5090364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158"/>
            <p:cNvGrpSpPr/>
            <p:nvPr/>
          </p:nvGrpSpPr>
          <p:grpSpPr>
            <a:xfrm>
              <a:off x="4951527" y="4310822"/>
              <a:ext cx="530087" cy="1112630"/>
              <a:chOff x="2133600" y="4254501"/>
              <a:chExt cx="530087" cy="1112630"/>
            </a:xfrm>
          </p:grpSpPr>
          <p:sp>
            <p:nvSpPr>
              <p:cNvPr id="106" name="Rounded Rectangle 105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107" name="Group 160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108" name="Rectangle 107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109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" name="Picture 109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5" name="Straight Connector 64"/>
            <p:cNvCxnSpPr/>
            <p:nvPr/>
          </p:nvCxnSpPr>
          <p:spPr>
            <a:xfrm rot="5400000">
              <a:off x="5639961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67"/>
            <p:cNvGrpSpPr/>
            <p:nvPr/>
          </p:nvGrpSpPr>
          <p:grpSpPr>
            <a:xfrm>
              <a:off x="5501124" y="4310822"/>
              <a:ext cx="530087" cy="1112630"/>
              <a:chOff x="2133600" y="4254501"/>
              <a:chExt cx="530087" cy="1112630"/>
            </a:xfrm>
          </p:grpSpPr>
          <p:sp>
            <p:nvSpPr>
              <p:cNvPr id="100" name="Rounded Rectangle 99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101" name="Group 169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102" name="Rectangle 101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103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4" name="Picture 103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7" name="Straight Connector 66"/>
            <p:cNvCxnSpPr/>
            <p:nvPr/>
          </p:nvCxnSpPr>
          <p:spPr>
            <a:xfrm rot="5400000">
              <a:off x="6189558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176"/>
            <p:cNvGrpSpPr/>
            <p:nvPr/>
          </p:nvGrpSpPr>
          <p:grpSpPr>
            <a:xfrm>
              <a:off x="6050721" y="4310822"/>
              <a:ext cx="530087" cy="1112630"/>
              <a:chOff x="2133600" y="4254501"/>
              <a:chExt cx="530087" cy="1112630"/>
            </a:xfrm>
          </p:grpSpPr>
          <p:sp>
            <p:nvSpPr>
              <p:cNvPr id="94" name="Rounded Rectangle 93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95" name="Group 178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96" name="Rectangle 95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97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8" name="Picture 97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99" name="Picture 98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9" name="Straight Connector 68"/>
            <p:cNvCxnSpPr/>
            <p:nvPr/>
          </p:nvCxnSpPr>
          <p:spPr>
            <a:xfrm rot="5400000">
              <a:off x="6739155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185"/>
            <p:cNvGrpSpPr/>
            <p:nvPr/>
          </p:nvGrpSpPr>
          <p:grpSpPr>
            <a:xfrm>
              <a:off x="6600318" y="4310822"/>
              <a:ext cx="530087" cy="1112630"/>
              <a:chOff x="2133600" y="4254501"/>
              <a:chExt cx="530087" cy="1112630"/>
            </a:xfrm>
          </p:grpSpPr>
          <p:sp>
            <p:nvSpPr>
              <p:cNvPr id="88" name="Rounded Rectangle 87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89" name="Group 187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90" name="Rectangle 89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91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2" name="Picture 91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93" name="Picture 92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1" name="Straight Connector 70"/>
            <p:cNvCxnSpPr/>
            <p:nvPr/>
          </p:nvCxnSpPr>
          <p:spPr>
            <a:xfrm rot="5400000">
              <a:off x="7288752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Group 194"/>
            <p:cNvGrpSpPr/>
            <p:nvPr/>
          </p:nvGrpSpPr>
          <p:grpSpPr>
            <a:xfrm>
              <a:off x="7149915" y="4310822"/>
              <a:ext cx="530087" cy="1112630"/>
              <a:chOff x="2133600" y="4254501"/>
              <a:chExt cx="530087" cy="1112630"/>
            </a:xfrm>
          </p:grpSpPr>
          <p:sp>
            <p:nvSpPr>
              <p:cNvPr id="82" name="Rounded Rectangle 81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83" name="Group 196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84" name="Rectangle 83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85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6" name="Picture 85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87" name="Picture 86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3" name="Straight Connector 72"/>
            <p:cNvCxnSpPr/>
            <p:nvPr/>
          </p:nvCxnSpPr>
          <p:spPr>
            <a:xfrm rot="5400000">
              <a:off x="7838350" y="4216952"/>
              <a:ext cx="252412" cy="1587"/>
            </a:xfrm>
            <a:prstGeom prst="line">
              <a:avLst/>
            </a:prstGeom>
            <a:ln w="50800">
              <a:solidFill>
                <a:srgbClr val="E5B53A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Group 214"/>
            <p:cNvGrpSpPr/>
            <p:nvPr/>
          </p:nvGrpSpPr>
          <p:grpSpPr>
            <a:xfrm>
              <a:off x="7699513" y="4310822"/>
              <a:ext cx="530087" cy="1112630"/>
              <a:chOff x="2133600" y="4254501"/>
              <a:chExt cx="530087" cy="1112630"/>
            </a:xfrm>
          </p:grpSpPr>
          <p:sp>
            <p:nvSpPr>
              <p:cNvPr id="76" name="Rounded Rectangle 75"/>
              <p:cNvSpPr/>
              <p:nvPr/>
            </p:nvSpPr>
            <p:spPr bwMode="auto">
              <a:xfrm>
                <a:off x="2133600" y="4254501"/>
                <a:ext cx="530087" cy="1112630"/>
              </a:xfrm>
              <a:prstGeom prst="roundRect">
                <a:avLst/>
              </a:prstGeom>
              <a:solidFill>
                <a:srgbClr val="BFDC9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/>
              </a:p>
            </p:txBody>
          </p:sp>
          <p:grpSp>
            <p:nvGrpSpPr>
              <p:cNvPr id="77" name="Group 216"/>
              <p:cNvGrpSpPr/>
              <p:nvPr/>
            </p:nvGrpSpPr>
            <p:grpSpPr>
              <a:xfrm>
                <a:off x="2161671" y="4299176"/>
                <a:ext cx="431746" cy="1018467"/>
                <a:chOff x="2119367" y="4269980"/>
                <a:chExt cx="431746" cy="1018467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2164070" y="4565650"/>
                  <a:ext cx="369837" cy="387350"/>
                </a:xfrm>
                <a:prstGeom prst="rect">
                  <a:avLst/>
                </a:prstGeom>
                <a:solidFill>
                  <a:srgbClr val="DFEDCA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79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159024" y="4605218"/>
                  <a:ext cx="379929" cy="308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0" name="Picture 79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19367" y="4269980"/>
                  <a:ext cx="431746" cy="317460"/>
                </a:xfrm>
                <a:prstGeom prst="rect">
                  <a:avLst/>
                </a:prstGeom>
              </p:spPr>
            </p:pic>
            <p:pic>
              <p:nvPicPr>
                <p:cNvPr id="81" name="Picture 80" descr="storage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2864" y="4943061"/>
                  <a:ext cx="304752" cy="34538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/>
          <p:cNvGrpSpPr/>
          <p:nvPr/>
        </p:nvGrpSpPr>
        <p:grpSpPr>
          <a:xfrm>
            <a:off x="1064897" y="952502"/>
            <a:ext cx="7014208" cy="1335290"/>
            <a:chOff x="836297" y="609600"/>
            <a:chExt cx="7014208" cy="1602348"/>
          </a:xfrm>
        </p:grpSpPr>
        <p:grpSp>
          <p:nvGrpSpPr>
            <p:cNvPr id="166" name="Group 165"/>
            <p:cNvGrpSpPr/>
            <p:nvPr/>
          </p:nvGrpSpPr>
          <p:grpSpPr>
            <a:xfrm>
              <a:off x="3370763" y="609600"/>
              <a:ext cx="1277477" cy="1447799"/>
              <a:chOff x="3370764" y="247862"/>
              <a:chExt cx="2399081" cy="350347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rot="5400000">
                <a:off x="4822206" y="3444931"/>
                <a:ext cx="610701" cy="2120"/>
              </a:xfrm>
              <a:prstGeom prst="line">
                <a:avLst/>
              </a:prstGeom>
              <a:ln w="50800">
                <a:solidFill>
                  <a:srgbClr val="E5B53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3555990" y="3444929"/>
                <a:ext cx="610701" cy="2120"/>
              </a:xfrm>
              <a:prstGeom prst="line">
                <a:avLst/>
              </a:prstGeom>
              <a:ln w="50800">
                <a:solidFill>
                  <a:srgbClr val="E5B53A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" name="Group 330"/>
              <p:cNvGrpSpPr/>
              <p:nvPr/>
            </p:nvGrpSpPr>
            <p:grpSpPr>
              <a:xfrm>
                <a:off x="3370764" y="1948026"/>
                <a:ext cx="981154" cy="1249886"/>
                <a:chOff x="4533206" y="2544416"/>
                <a:chExt cx="734533" cy="924063"/>
              </a:xfrm>
            </p:grpSpPr>
            <p:sp>
              <p:nvSpPr>
                <p:cNvPr id="48" name="Rounded Rectangle 47"/>
                <p:cNvSpPr/>
                <p:nvPr/>
              </p:nvSpPr>
              <p:spPr bwMode="auto">
                <a:xfrm>
                  <a:off x="4533206" y="2544416"/>
                  <a:ext cx="734533" cy="924063"/>
                </a:xfrm>
                <a:prstGeom prst="roundRect">
                  <a:avLst/>
                </a:prstGeom>
                <a:solidFill>
                  <a:srgbClr val="BFDC9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49" name="Picture 48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8971" y="2602505"/>
                  <a:ext cx="431746" cy="317460"/>
                </a:xfrm>
                <a:prstGeom prst="rect">
                  <a:avLst/>
                </a:prstGeom>
              </p:spPr>
            </p:pic>
            <p:grpSp>
              <p:nvGrpSpPr>
                <p:cNvPr id="50" name="Group 329"/>
                <p:cNvGrpSpPr/>
                <p:nvPr/>
              </p:nvGrpSpPr>
              <p:grpSpPr>
                <a:xfrm>
                  <a:off x="4622455" y="2919965"/>
                  <a:ext cx="549965" cy="462537"/>
                  <a:chOff x="4648200" y="2717985"/>
                  <a:chExt cx="549965" cy="462537"/>
                </a:xfrm>
              </p:grpSpPr>
              <p:sp>
                <p:nvSpPr>
                  <p:cNvPr id="51" name="Rectangle 50"/>
                  <p:cNvSpPr/>
                  <p:nvPr/>
                </p:nvSpPr>
                <p:spPr bwMode="auto">
                  <a:xfrm>
                    <a:off x="4648200" y="2717985"/>
                    <a:ext cx="549965" cy="462537"/>
                  </a:xfrm>
                  <a:prstGeom prst="rect">
                    <a:avLst/>
                  </a:prstGeom>
                  <a:solidFill>
                    <a:srgbClr val="DFEDC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dirty="0"/>
                  </a:p>
                </p:txBody>
              </p:sp>
              <p:pic>
                <p:nvPicPr>
                  <p:cNvPr id="52" name="Picture 256" descr="view.png"/>
                  <p:cNvPicPr>
                    <a:picLocks noChangeAspect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>
                    <a:off x="4674716" y="2750298"/>
                    <a:ext cx="496933" cy="3979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grpSp>
            <p:nvGrpSpPr>
              <p:cNvPr id="17" name="Group 331"/>
              <p:cNvGrpSpPr/>
              <p:nvPr/>
            </p:nvGrpSpPr>
            <p:grpSpPr>
              <a:xfrm>
                <a:off x="4636981" y="1948028"/>
                <a:ext cx="981154" cy="1249886"/>
                <a:chOff x="4533207" y="2544415"/>
                <a:chExt cx="734533" cy="924062"/>
              </a:xfrm>
            </p:grpSpPr>
            <p:sp>
              <p:nvSpPr>
                <p:cNvPr id="43" name="Rounded Rectangle 42"/>
                <p:cNvSpPr/>
                <p:nvPr/>
              </p:nvSpPr>
              <p:spPr bwMode="auto">
                <a:xfrm>
                  <a:off x="4533207" y="2544415"/>
                  <a:ext cx="734533" cy="924062"/>
                </a:xfrm>
                <a:prstGeom prst="roundRect">
                  <a:avLst/>
                </a:prstGeom>
                <a:solidFill>
                  <a:srgbClr val="BFDC9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/>
                </a:p>
              </p:txBody>
            </p:sp>
            <p:pic>
              <p:nvPicPr>
                <p:cNvPr id="44" name="Picture 43" descr="server_icon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8971" y="2602505"/>
                  <a:ext cx="431746" cy="317460"/>
                </a:xfrm>
                <a:prstGeom prst="rect">
                  <a:avLst/>
                </a:prstGeom>
              </p:spPr>
            </p:pic>
            <p:grpSp>
              <p:nvGrpSpPr>
                <p:cNvPr id="45" name="Group 334"/>
                <p:cNvGrpSpPr/>
                <p:nvPr/>
              </p:nvGrpSpPr>
              <p:grpSpPr>
                <a:xfrm>
                  <a:off x="4622455" y="2919965"/>
                  <a:ext cx="549965" cy="462537"/>
                  <a:chOff x="4648200" y="2717985"/>
                  <a:chExt cx="549965" cy="462537"/>
                </a:xfrm>
              </p:grpSpPr>
              <p:sp>
                <p:nvSpPr>
                  <p:cNvPr id="46" name="Rectangle 45"/>
                  <p:cNvSpPr/>
                  <p:nvPr/>
                </p:nvSpPr>
                <p:spPr bwMode="auto">
                  <a:xfrm>
                    <a:off x="4648200" y="2717985"/>
                    <a:ext cx="549965" cy="462537"/>
                  </a:xfrm>
                  <a:prstGeom prst="rect">
                    <a:avLst/>
                  </a:prstGeom>
                  <a:solidFill>
                    <a:srgbClr val="DFEDCA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dirty="0"/>
                  </a:p>
                </p:txBody>
              </p:sp>
              <p:pic>
                <p:nvPicPr>
                  <p:cNvPr id="47" name="Picture 256" descr="view.png"/>
                  <p:cNvPicPr>
                    <a:picLocks noChangeAspect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>
                    <a:off x="4674716" y="2750298"/>
                    <a:ext cx="496933" cy="3979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24" name="Down Arrow 23"/>
              <p:cNvSpPr/>
              <p:nvPr/>
            </p:nvSpPr>
            <p:spPr bwMode="auto">
              <a:xfrm>
                <a:off x="4937419" y="1383020"/>
                <a:ext cx="380277" cy="492934"/>
              </a:xfrm>
              <a:prstGeom prst="downArrow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/>
              <a:lstStyle/>
              <a:p>
                <a:pPr algn="ctr"/>
                <a:endParaRPr lang="en-US" sz="1600" dirty="0">
                  <a:latin typeface="+mj-lt"/>
                  <a:ea typeface="ＭＳ Ｐゴシック" pitchFamily="34" charset="-128"/>
                  <a:cs typeface="ＭＳ Ｐゴシック" pitchFamily="-65" charset="-128"/>
                </a:endParaRPr>
              </a:p>
            </p:txBody>
          </p:sp>
          <p:grpSp>
            <p:nvGrpSpPr>
              <p:cNvPr id="25" name="Group 354"/>
              <p:cNvGrpSpPr/>
              <p:nvPr/>
            </p:nvGrpSpPr>
            <p:grpSpPr>
              <a:xfrm>
                <a:off x="3607959" y="247862"/>
                <a:ext cx="2161886" cy="1224647"/>
                <a:chOff x="4826693" y="1406999"/>
                <a:chExt cx="1618477" cy="905403"/>
              </a:xfrm>
            </p:grpSpPr>
            <p:sp>
              <p:nvSpPr>
                <p:cNvPr id="41" name="Folded Corner 40"/>
                <p:cNvSpPr/>
                <p:nvPr/>
              </p:nvSpPr>
              <p:spPr bwMode="auto">
                <a:xfrm>
                  <a:off x="4826693" y="1406999"/>
                  <a:ext cx="1618477" cy="905403"/>
                </a:xfrm>
                <a:prstGeom prst="foldedCorner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 anchor="b" anchorCtr="0"/>
                <a:lstStyle/>
                <a:p>
                  <a:r>
                    <a:rPr lang="en-US" sz="1000" b="1" dirty="0" smtClean="0">
                      <a:latin typeface="Verdana" pitchFamily="34" charset="0"/>
                      <a:ea typeface="ＭＳ Ｐゴシック" pitchFamily="34" charset="-128"/>
                      <a:cs typeface="ＭＳ Ｐゴシック" pitchFamily="-65" charset="-128"/>
                    </a:rPr>
                    <a:t>SQL &amp; R</a:t>
                  </a:r>
                  <a:endParaRPr lang="en-US" sz="1000" b="1" dirty="0">
                    <a:latin typeface="Verdana" pitchFamily="34" charset="0"/>
                    <a:ea typeface="ＭＳ Ｐゴシック" pitchFamily="34" charset="-128"/>
                    <a:cs typeface="ＭＳ Ｐゴシック" pitchFamily="-65" charset="-128"/>
                  </a:endParaRPr>
                </a:p>
              </p:txBody>
            </p:sp>
            <p:pic>
              <p:nvPicPr>
                <p:cNvPr id="42" name="Picture 2" descr="C:\DOCUME~1\BENWER~1\LOCALS~1\Temp\Rar$DR02.234\User Icons\PNG\user1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909452" y="1406999"/>
                  <a:ext cx="517747" cy="517743"/>
                </a:xfrm>
                <a:prstGeom prst="rect">
                  <a:avLst/>
                </a:prstGeom>
                <a:noFill/>
              </p:spPr>
            </p:pic>
          </p:grpSp>
        </p:grpSp>
        <p:cxnSp>
          <p:nvCxnSpPr>
            <p:cNvPr id="20" name="Straight Connector 19"/>
            <p:cNvCxnSpPr/>
            <p:nvPr/>
          </p:nvCxnSpPr>
          <p:spPr>
            <a:xfrm flipV="1">
              <a:off x="836297" y="2209800"/>
              <a:ext cx="7014208" cy="6"/>
            </a:xfrm>
            <a:prstGeom prst="line">
              <a:avLst/>
            </a:prstGeom>
            <a:ln w="203200">
              <a:solidFill>
                <a:srgbClr val="5F7684"/>
              </a:solidFill>
            </a:ln>
            <a:effectLst>
              <a:glow rad="101600">
                <a:srgbClr val="5F7684">
                  <a:alpha val="40000"/>
                </a:srgb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1038773" y="2209800"/>
              <a:ext cx="6607135" cy="2148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prstDash val="dashDot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039" y="3349719"/>
            <a:ext cx="544194" cy="55105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3365502"/>
            <a:ext cx="544194" cy="551057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3365502"/>
            <a:ext cx="544194" cy="55105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3365502"/>
            <a:ext cx="544194" cy="551057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3365502"/>
            <a:ext cx="544194" cy="551057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3365502"/>
            <a:ext cx="544194" cy="551057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3365502"/>
            <a:ext cx="544194" cy="55105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65502"/>
            <a:ext cx="544194" cy="551057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365502"/>
            <a:ext cx="544194" cy="551057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3365502"/>
            <a:ext cx="544194" cy="551057"/>
          </a:xfrm>
          <a:prstGeom prst="rect">
            <a:avLst/>
          </a:prstGeom>
        </p:spPr>
      </p:pic>
      <p:sp>
        <p:nvSpPr>
          <p:cNvPr id="169" name="Content Placeholder 3"/>
          <p:cNvSpPr>
            <a:spLocks noGrp="1"/>
          </p:cNvSpPr>
          <p:nvPr>
            <p:ph sz="quarter" idx="10"/>
          </p:nvPr>
        </p:nvSpPr>
        <p:spPr>
          <a:xfrm>
            <a:off x="821816" y="4028723"/>
            <a:ext cx="7433185" cy="106538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Parsimonious – R piggy</a:t>
            </a:r>
            <a:r>
              <a:rPr lang="en-US" sz="2400" dirty="0"/>
              <a:t>-</a:t>
            </a:r>
            <a:r>
              <a:rPr lang="en-US" sz="2400" dirty="0" smtClean="0"/>
              <a:t>backs </a:t>
            </a:r>
            <a:r>
              <a:rPr lang="en-US" sz="2400" dirty="0"/>
              <a:t>on </a:t>
            </a:r>
            <a:r>
              <a:rPr lang="en-US" sz="2400" dirty="0" err="1" smtClean="0"/>
              <a:t>Pivotal’s</a:t>
            </a:r>
            <a:r>
              <a:rPr lang="en-US" sz="2400" dirty="0" smtClean="0"/>
              <a:t> parallel architecture</a:t>
            </a:r>
          </a:p>
          <a:p>
            <a:r>
              <a:rPr lang="en-US" dirty="0" smtClean="0"/>
              <a:t>Minimize data movement</a:t>
            </a:r>
          </a:p>
          <a:p>
            <a:r>
              <a:rPr lang="en-US" sz="2400" dirty="0" smtClean="0"/>
              <a:t>Build </a:t>
            </a:r>
            <a:r>
              <a:rPr lang="en-US" dirty="0" smtClean="0"/>
              <a:t>predictive model for each state in parallel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2681103"/>
            <a:ext cx="7315200" cy="369332"/>
            <a:chOff x="685800" y="4191000"/>
            <a:chExt cx="7315200" cy="443199"/>
          </a:xfrm>
        </p:grpSpPr>
        <p:sp>
          <p:nvSpPr>
            <p:cNvPr id="150" name="TextBox 149"/>
            <p:cNvSpPr txBox="1"/>
            <p:nvPr/>
          </p:nvSpPr>
          <p:spPr>
            <a:xfrm>
              <a:off x="6858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TN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Data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4478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CA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Data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2098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NY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 Data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9718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PA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Data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6576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TX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Data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4196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CT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Data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1054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NJ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 Data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674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IL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 Data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629400" y="4191000"/>
              <a:ext cx="6096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MA Data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315200" y="4191000"/>
              <a:ext cx="685800" cy="4431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WA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Data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14400" y="3069159"/>
            <a:ext cx="7315200" cy="369332"/>
            <a:chOff x="685800" y="4191000"/>
            <a:chExt cx="7315200" cy="443199"/>
          </a:xfrm>
        </p:grpSpPr>
        <p:sp>
          <p:nvSpPr>
            <p:cNvPr id="138" name="TextBox 137"/>
            <p:cNvSpPr txBox="1"/>
            <p:nvPr/>
          </p:nvSpPr>
          <p:spPr>
            <a:xfrm>
              <a:off x="6858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TN Model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4478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CA Model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2098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NY Model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9718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PA Model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6576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TX Model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4196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CT Model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1054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NJ Model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8674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IL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 Model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629400" y="4191000"/>
              <a:ext cx="6096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MA Model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315200" y="4191000"/>
              <a:ext cx="685800" cy="44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WA </a:t>
              </a:r>
            </a:p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3309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flipV="1">
            <a:off x="1544320" y="2255520"/>
            <a:ext cx="1717040" cy="101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696720" y="2042160"/>
            <a:ext cx="1717040" cy="101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737360" y="1838960"/>
            <a:ext cx="1717040" cy="101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74720" y="1838960"/>
            <a:ext cx="1717040" cy="101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434080" y="2032000"/>
            <a:ext cx="1717040" cy="101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525520" y="2245360"/>
            <a:ext cx="1717040" cy="10160"/>
          </a:xfrm>
          <a:prstGeom prst="line">
            <a:avLst/>
          </a:prstGeom>
          <a:ln w="19050">
            <a:solidFill>
              <a:schemeClr val="bg2"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193040" y="1229360"/>
            <a:ext cx="8788400" cy="16154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/>
          <p:cNvSpPr txBox="1">
            <a:spLocks/>
          </p:cNvSpPr>
          <p:nvPr/>
        </p:nvSpPr>
        <p:spPr bwMode="gray">
          <a:xfrm>
            <a:off x="395912" y="1917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</a:t>
            </a:r>
            <a:r>
              <a:rPr lang="en-US" dirty="0" err="1" smtClean="0"/>
              <a:t>RabbitMQ</a:t>
            </a:r>
            <a:r>
              <a:rPr lang="en-US" dirty="0" smtClean="0"/>
              <a:t> as Source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20800"/>
            <a:ext cx="1426464" cy="14264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40" y="1158240"/>
            <a:ext cx="969264" cy="96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886960" y="3152648"/>
            <a:ext cx="2346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Constantly poll for new messages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On-the-fly transformations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Sink to database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50160" y="3152649"/>
            <a:ext cx="2367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Persistent/fault tolerant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organization of queues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Many-to-many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360" y="3149603"/>
            <a:ext cx="250952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Messages can come from virtually anywhere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e.g. HTTP, flat files, python, Java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Many formats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920" y="1330960"/>
            <a:ext cx="1426464" cy="1426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1828800"/>
            <a:ext cx="957580" cy="957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040" y="1828800"/>
            <a:ext cx="969264" cy="969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" y="1320800"/>
            <a:ext cx="1480940" cy="142646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98160" y="2468880"/>
            <a:ext cx="457200" cy="2540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0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/>
          <p:cNvSpPr/>
          <p:nvPr/>
        </p:nvSpPr>
        <p:spPr>
          <a:xfrm>
            <a:off x="193040" y="1229360"/>
            <a:ext cx="8788400" cy="161544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/>
          <p:cNvSpPr txBox="1">
            <a:spLocks/>
          </p:cNvSpPr>
          <p:nvPr/>
        </p:nvSpPr>
        <p:spPr bwMode="gray">
          <a:xfrm>
            <a:off x="395912" y="1917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Processing files periodically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0" y="1320800"/>
            <a:ext cx="1426464" cy="14264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1107440"/>
            <a:ext cx="969264" cy="96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96560" y="3152651"/>
            <a:ext cx="280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GemFire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for fast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HAWQ for analytics use cases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PHD for archiving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05760" y="3152653"/>
            <a:ext cx="23672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Batch: periodically process all files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Stream: constantly poll for new files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Transform and move 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360" y="3149600"/>
            <a:ext cx="250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Files dumped to HDFS or Unix FS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1778000"/>
            <a:ext cx="957580" cy="957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040" y="1778000"/>
            <a:ext cx="969264" cy="96926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850640" y="2468880"/>
            <a:ext cx="457200" cy="2540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840" y="1586636"/>
            <a:ext cx="1008380" cy="10727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605280"/>
            <a:ext cx="969264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60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40" y="3505200"/>
            <a:ext cx="1426464" cy="1426464"/>
          </a:xfrm>
          <a:prstGeom prst="rect">
            <a:avLst/>
          </a:prstGeom>
        </p:spPr>
      </p:pic>
      <p:sp>
        <p:nvSpPr>
          <p:cNvPr id="96" name="Oval 95"/>
          <p:cNvSpPr/>
          <p:nvPr/>
        </p:nvSpPr>
        <p:spPr>
          <a:xfrm>
            <a:off x="3352800" y="4663440"/>
            <a:ext cx="457200" cy="2540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29840" y="3362960"/>
            <a:ext cx="2194560" cy="171704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33" name="Curved Connector 132"/>
          <p:cNvCxnSpPr>
            <a:endCxn id="20" idx="2"/>
          </p:cNvCxnSpPr>
          <p:nvPr/>
        </p:nvCxnSpPr>
        <p:spPr>
          <a:xfrm flipV="1">
            <a:off x="3251204" y="2329180"/>
            <a:ext cx="2528861" cy="759460"/>
          </a:xfrm>
          <a:prstGeom prst="curvedConnector2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 bwMode="gray">
          <a:xfrm>
            <a:off x="395915" y="1917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NLP/NBO Demo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80000" y="904240"/>
            <a:ext cx="3352800" cy="1424940"/>
            <a:chOff x="5374640" y="2753360"/>
            <a:chExt cx="3352800" cy="1424940"/>
          </a:xfrm>
        </p:grpSpPr>
        <p:grpSp>
          <p:nvGrpSpPr>
            <p:cNvPr id="14" name="Group 13"/>
            <p:cNvGrpSpPr/>
            <p:nvPr/>
          </p:nvGrpSpPr>
          <p:grpSpPr>
            <a:xfrm>
              <a:off x="5374640" y="2753360"/>
              <a:ext cx="1351280" cy="1424940"/>
              <a:chOff x="7132320" y="886460"/>
              <a:chExt cx="1686560" cy="1625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3280" y="886460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2320" y="1628140"/>
                <a:ext cx="812800" cy="81280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1120" y="2796540"/>
              <a:ext cx="1036320" cy="103632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863365" y="3881120"/>
              <a:ext cx="6529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Business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6690911" y="3281680"/>
              <a:ext cx="1142449" cy="396240"/>
            </a:xfrm>
            <a:prstGeom prst="rightArrow">
              <a:avLst/>
            </a:prstGeom>
            <a:solidFill>
              <a:schemeClr val="accent1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08886" y="2814320"/>
              <a:ext cx="5696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Internal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99882" y="3352800"/>
              <a:ext cx="9586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2"/>
                  </a:solidFill>
                </a:rPr>
                <a:t>Real-time View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853440" y="2753360"/>
            <a:ext cx="5953760" cy="2032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5109" y="904240"/>
            <a:ext cx="3560667" cy="1424940"/>
            <a:chOff x="615093" y="904240"/>
            <a:chExt cx="3560667" cy="1424940"/>
          </a:xfrm>
        </p:grpSpPr>
        <p:grpSp>
          <p:nvGrpSpPr>
            <p:cNvPr id="34" name="Group 33"/>
            <p:cNvGrpSpPr/>
            <p:nvPr/>
          </p:nvGrpSpPr>
          <p:grpSpPr>
            <a:xfrm>
              <a:off x="615093" y="904240"/>
              <a:ext cx="3560667" cy="1424940"/>
              <a:chOff x="615093" y="904240"/>
              <a:chExt cx="3560667" cy="142494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02640" y="904240"/>
                <a:ext cx="3373120" cy="1424940"/>
                <a:chOff x="4775200" y="924560"/>
                <a:chExt cx="3373120" cy="1424940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5200" y="1120140"/>
                  <a:ext cx="982980" cy="982980"/>
                </a:xfrm>
                <a:prstGeom prst="rect">
                  <a:avLst/>
                </a:prstGeom>
              </p:spPr>
            </p:pic>
            <p:grpSp>
              <p:nvGrpSpPr>
                <p:cNvPr id="6" name="Group 5"/>
                <p:cNvGrpSpPr/>
                <p:nvPr/>
              </p:nvGrpSpPr>
              <p:grpSpPr>
                <a:xfrm>
                  <a:off x="6797040" y="924560"/>
                  <a:ext cx="1351280" cy="1424940"/>
                  <a:chOff x="7132320" y="886460"/>
                  <a:chExt cx="1686560" cy="1625600"/>
                </a:xfrm>
              </p:grpSpPr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93280" y="886460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32320" y="1628140"/>
                    <a:ext cx="812800" cy="8128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Right Arrow 6"/>
                <p:cNvSpPr/>
                <p:nvPr/>
              </p:nvSpPr>
              <p:spPr>
                <a:xfrm>
                  <a:off x="5786671" y="1280160"/>
                  <a:ext cx="1142449" cy="386088"/>
                </a:xfrm>
                <a:prstGeom prst="rightArrow">
                  <a:avLst/>
                </a:prstGeom>
                <a:solidFill>
                  <a:schemeClr val="accent1">
                    <a:alpha val="8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8" name="Right Arrow 7"/>
                <p:cNvSpPr/>
                <p:nvPr/>
              </p:nvSpPr>
              <p:spPr>
                <a:xfrm rot="10800000">
                  <a:off x="5776511" y="1717040"/>
                  <a:ext cx="1142449" cy="386088"/>
                </a:xfrm>
                <a:prstGeom prst="rightArrow">
                  <a:avLst/>
                </a:prstGeom>
                <a:solidFill>
                  <a:schemeClr val="accent1">
                    <a:alpha val="8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5933487" y="1341120"/>
                  <a:ext cx="67225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 smtClean="0">
                      <a:solidFill>
                        <a:schemeClr val="bg2"/>
                      </a:solidFill>
                    </a:rPr>
                    <a:t>Purchase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076951" y="1788160"/>
                  <a:ext cx="71045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 smtClean="0">
                      <a:solidFill>
                        <a:schemeClr val="bg2"/>
                      </a:solidFill>
                    </a:rPr>
                    <a:t>Next Offer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615093" y="1849120"/>
                <a:ext cx="74264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2"/>
                    </a:solidFill>
                  </a:rPr>
                  <a:t>Customers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3055670" y="975360"/>
              <a:ext cx="10634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Customer Facing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2214880" y="3627120"/>
            <a:ext cx="2936240" cy="105664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29920" y="4226560"/>
            <a:ext cx="304800" cy="1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29920" y="4358640"/>
            <a:ext cx="304800" cy="1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40080" y="4490720"/>
            <a:ext cx="304800" cy="1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6200000">
            <a:off x="21399" y="4246892"/>
            <a:ext cx="91403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Transactions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357120" y="3749013"/>
            <a:ext cx="487680" cy="230832"/>
            <a:chOff x="2357120" y="3749040"/>
            <a:chExt cx="487680" cy="230832"/>
          </a:xfrm>
        </p:grpSpPr>
        <p:sp>
          <p:nvSpPr>
            <p:cNvPr id="67" name="Rectangle 66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422959" y="3749040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chemeClr val="bg2"/>
                  </a:solidFill>
                </a:rPr>
                <a:t>Src</a:t>
              </a:r>
              <a:endParaRPr lang="en-US" sz="900" dirty="0" smtClean="0">
                <a:solidFill>
                  <a:schemeClr val="bg2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346960" y="4063973"/>
            <a:ext cx="487680" cy="230832"/>
            <a:chOff x="2357120" y="3749040"/>
            <a:chExt cx="487680" cy="230832"/>
          </a:xfrm>
        </p:grpSpPr>
        <p:sp>
          <p:nvSpPr>
            <p:cNvPr id="72" name="Rectangle 71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422959" y="3749040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chemeClr val="bg2"/>
                  </a:solidFill>
                </a:rPr>
                <a:t>Src</a:t>
              </a:r>
              <a:endParaRPr lang="en-US" sz="900" dirty="0" smtClean="0">
                <a:solidFill>
                  <a:schemeClr val="bg2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36800" y="4378933"/>
            <a:ext cx="487680" cy="230832"/>
            <a:chOff x="2357120" y="3749040"/>
            <a:chExt cx="487680" cy="230832"/>
          </a:xfrm>
        </p:grpSpPr>
        <p:sp>
          <p:nvSpPr>
            <p:cNvPr id="75" name="Rectangle 74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422959" y="3749040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chemeClr val="bg2"/>
                  </a:solidFill>
                </a:rPr>
                <a:t>Src</a:t>
              </a:r>
              <a:endParaRPr lang="en-US" sz="900" dirty="0" smtClean="0">
                <a:solidFill>
                  <a:schemeClr val="bg2"/>
                </a:solidFill>
              </a:endParaRPr>
            </a:p>
          </p:txBody>
        </p:sp>
      </p:grpSp>
      <p:cxnSp>
        <p:nvCxnSpPr>
          <p:cNvPr id="78" name="Curved Connector 77"/>
          <p:cNvCxnSpPr>
            <a:endCxn id="67" idx="1"/>
          </p:cNvCxnSpPr>
          <p:nvPr/>
        </p:nvCxnSpPr>
        <p:spPr>
          <a:xfrm flipV="1">
            <a:off x="1706880" y="3860800"/>
            <a:ext cx="650240" cy="50800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/>
          <p:nvPr/>
        </p:nvCxnSpPr>
        <p:spPr>
          <a:xfrm>
            <a:off x="1706880" y="4368800"/>
            <a:ext cx="670560" cy="12192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endCxn id="72" idx="1"/>
          </p:cNvCxnSpPr>
          <p:nvPr/>
        </p:nvCxnSpPr>
        <p:spPr>
          <a:xfrm flipV="1">
            <a:off x="1706880" y="4175760"/>
            <a:ext cx="640080" cy="19304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3008995" y="4236693"/>
            <a:ext cx="608122" cy="230832"/>
            <a:chOff x="2297795" y="3749040"/>
            <a:chExt cx="608122" cy="230832"/>
          </a:xfrm>
        </p:grpSpPr>
        <p:sp>
          <p:nvSpPr>
            <p:cNvPr id="89" name="Rectangle 88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297795" y="3749040"/>
              <a:ext cx="6081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Cleanse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998835" y="3860773"/>
            <a:ext cx="608122" cy="230832"/>
            <a:chOff x="2297795" y="3749040"/>
            <a:chExt cx="608122" cy="230832"/>
          </a:xfrm>
        </p:grpSpPr>
        <p:sp>
          <p:nvSpPr>
            <p:cNvPr id="86" name="Rectangle 85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97795" y="3749040"/>
              <a:ext cx="6081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Cleanse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691359" y="3860773"/>
            <a:ext cx="543876" cy="230832"/>
            <a:chOff x="2329919" y="3749040"/>
            <a:chExt cx="543876" cy="230832"/>
          </a:xfrm>
        </p:grpSpPr>
        <p:sp>
          <p:nvSpPr>
            <p:cNvPr id="103" name="Rectangle 102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329919" y="3749040"/>
              <a:ext cx="5438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Predict</a:t>
              </a:r>
            </a:p>
          </p:txBody>
        </p:sp>
      </p:grpSp>
      <p:cxnSp>
        <p:nvCxnSpPr>
          <p:cNvPr id="108" name="Curved Connector 107"/>
          <p:cNvCxnSpPr/>
          <p:nvPr/>
        </p:nvCxnSpPr>
        <p:spPr>
          <a:xfrm flipV="1">
            <a:off x="2692400" y="3678802"/>
            <a:ext cx="1910080" cy="8396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/>
          <p:nvPr/>
        </p:nvCxnSpPr>
        <p:spPr>
          <a:xfrm rot="10800000">
            <a:off x="3474720" y="3185160"/>
            <a:ext cx="1584960" cy="797560"/>
          </a:xfrm>
          <a:prstGeom prst="curvedConnector3">
            <a:avLst>
              <a:gd name="adj1" fmla="val -28846"/>
            </a:avLst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40463" y="3210568"/>
            <a:ext cx="936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Trans + Offer 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3241040" y="2316480"/>
            <a:ext cx="0" cy="223520"/>
          </a:xfrm>
          <a:prstGeom prst="line">
            <a:avLst/>
          </a:prstGeom>
          <a:ln w="19050">
            <a:solidFill>
              <a:srgbClr val="008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426720" y="2529840"/>
            <a:ext cx="2814320" cy="30480"/>
          </a:xfrm>
          <a:prstGeom prst="line">
            <a:avLst/>
          </a:prstGeom>
          <a:ln w="19050">
            <a:solidFill>
              <a:srgbClr val="008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36880" y="2550160"/>
            <a:ext cx="10160" cy="128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174395" y="2286008"/>
            <a:ext cx="1534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Customer’s Transaction</a:t>
            </a:r>
          </a:p>
        </p:txBody>
      </p:sp>
      <p:cxnSp>
        <p:nvCxnSpPr>
          <p:cNvPr id="124" name="Curved Connector 123"/>
          <p:cNvCxnSpPr/>
          <p:nvPr/>
        </p:nvCxnSpPr>
        <p:spPr>
          <a:xfrm flipV="1">
            <a:off x="2814320" y="2336800"/>
            <a:ext cx="914400" cy="690880"/>
          </a:xfrm>
          <a:prstGeom prst="curvedConnector3">
            <a:avLst>
              <a:gd name="adj1" fmla="val 103333"/>
            </a:avLst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386915" y="2499368"/>
            <a:ext cx="766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Next Offer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166757" y="2407920"/>
            <a:ext cx="110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 smtClean="0">
                <a:solidFill>
                  <a:schemeClr val="bg2"/>
                </a:solidFill>
              </a:rPr>
              <a:t>Gemfire</a:t>
            </a:r>
            <a:r>
              <a:rPr lang="en-US" sz="900" dirty="0">
                <a:solidFill>
                  <a:schemeClr val="bg2"/>
                </a:solidFill>
              </a:rPr>
              <a:t> </a:t>
            </a:r>
            <a:r>
              <a:rPr lang="en-US" sz="900" dirty="0" smtClean="0">
                <a:solidFill>
                  <a:schemeClr val="bg2"/>
                </a:solidFill>
              </a:rPr>
              <a:t>CQ, </a:t>
            </a:r>
          </a:p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Push Notifications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280" y="2865120"/>
            <a:ext cx="583184" cy="58318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60" y="3972560"/>
            <a:ext cx="786384" cy="7863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760" y="3799840"/>
            <a:ext cx="369824" cy="369824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3681199" y="4257013"/>
            <a:ext cx="543876" cy="230832"/>
            <a:chOff x="2329919" y="3749040"/>
            <a:chExt cx="543876" cy="230832"/>
          </a:xfrm>
        </p:grpSpPr>
        <p:sp>
          <p:nvSpPr>
            <p:cNvPr id="98" name="Rectangle 97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29919" y="3749040"/>
              <a:ext cx="5438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Predict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863840" y="2583180"/>
            <a:ext cx="965200" cy="1132532"/>
            <a:chOff x="7396480" y="2583180"/>
            <a:chExt cx="965200" cy="113253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96480" y="2583180"/>
              <a:ext cx="965200" cy="965200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7428105" y="3484880"/>
              <a:ext cx="5887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Reports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787629" y="3779511"/>
            <a:ext cx="1454751" cy="1334532"/>
            <a:chOff x="7320253" y="3779520"/>
            <a:chExt cx="1454751" cy="1334532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3940" y="3779520"/>
              <a:ext cx="988060" cy="988060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7320253" y="4744720"/>
              <a:ext cx="1454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2"/>
                  </a:solidFill>
                </a:rPr>
                <a:t>Analysts, Data Scientists </a:t>
              </a:r>
            </a:p>
            <a:p>
              <a:r>
                <a:rPr lang="en-US" sz="900" dirty="0" smtClean="0">
                  <a:solidFill>
                    <a:schemeClr val="bg2"/>
                  </a:solidFill>
                </a:rPr>
                <a:t>&amp; Ad-hoc queries</a:t>
              </a: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7254240" y="2590800"/>
            <a:ext cx="1889760" cy="2540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618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438400" y="162560"/>
            <a:ext cx="134112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280" y="0"/>
            <a:ext cx="2072640" cy="286232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100% Open source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Distributed software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Basket of software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Built to </a:t>
            </a:r>
            <a:r>
              <a:rPr lang="en-US" dirty="0" smtClean="0">
                <a:solidFill>
                  <a:srgbClr val="266D68"/>
                </a:solidFill>
              </a:rPr>
              <a:t>leverage each other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266D68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960" y="0"/>
            <a:ext cx="151384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4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40" y="3505200"/>
            <a:ext cx="1426464" cy="1426464"/>
          </a:xfrm>
          <a:prstGeom prst="rect">
            <a:avLst/>
          </a:prstGeom>
        </p:spPr>
      </p:pic>
      <p:sp>
        <p:nvSpPr>
          <p:cNvPr id="129" name="Oval 128"/>
          <p:cNvSpPr/>
          <p:nvPr/>
        </p:nvSpPr>
        <p:spPr>
          <a:xfrm>
            <a:off x="3352800" y="4663440"/>
            <a:ext cx="457200" cy="2540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2529840" y="3362960"/>
            <a:ext cx="2194560" cy="171704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7863840" y="2583180"/>
            <a:ext cx="965200" cy="1132532"/>
            <a:chOff x="7396480" y="2583180"/>
            <a:chExt cx="965200" cy="1132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6480" y="2583180"/>
              <a:ext cx="965200" cy="9652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428105" y="3484880"/>
              <a:ext cx="5887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Reports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787629" y="3779511"/>
            <a:ext cx="1454751" cy="1334532"/>
            <a:chOff x="7320253" y="3779520"/>
            <a:chExt cx="1454751" cy="133453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3940" y="3779520"/>
              <a:ext cx="988060" cy="9880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320253" y="4744720"/>
              <a:ext cx="1454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2"/>
                  </a:solidFill>
                </a:rPr>
                <a:t>Analysts, Data Scientists </a:t>
              </a:r>
            </a:p>
            <a:p>
              <a:r>
                <a:rPr lang="en-US" sz="900" dirty="0" smtClean="0">
                  <a:solidFill>
                    <a:schemeClr val="bg2"/>
                  </a:solidFill>
                </a:rPr>
                <a:t>&amp; Ad-hoc queries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853440" y="2753360"/>
            <a:ext cx="6461760" cy="2032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29920" y="4226560"/>
            <a:ext cx="304800" cy="1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29920" y="4358640"/>
            <a:ext cx="304800" cy="1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40080" y="4490720"/>
            <a:ext cx="304800" cy="10160"/>
          </a:xfrm>
          <a:prstGeom prst="straightConnector1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endCxn id="67" idx="1"/>
          </p:cNvCxnSpPr>
          <p:nvPr/>
        </p:nvCxnSpPr>
        <p:spPr>
          <a:xfrm flipV="1">
            <a:off x="1706880" y="3860800"/>
            <a:ext cx="650240" cy="50800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/>
          <p:nvPr/>
        </p:nvCxnSpPr>
        <p:spPr>
          <a:xfrm>
            <a:off x="1706880" y="4368800"/>
            <a:ext cx="670560" cy="12192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endCxn id="72" idx="1"/>
          </p:cNvCxnSpPr>
          <p:nvPr/>
        </p:nvCxnSpPr>
        <p:spPr>
          <a:xfrm flipV="1">
            <a:off x="1706880" y="4175760"/>
            <a:ext cx="640080" cy="19304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/>
          <p:nvPr/>
        </p:nvCxnSpPr>
        <p:spPr>
          <a:xfrm rot="10800000">
            <a:off x="3474720" y="3185160"/>
            <a:ext cx="1584960" cy="797560"/>
          </a:xfrm>
          <a:prstGeom prst="curvedConnector3">
            <a:avLst>
              <a:gd name="adj1" fmla="val -28846"/>
            </a:avLst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840463" y="3210568"/>
            <a:ext cx="936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Trans + Offer </a:t>
            </a:r>
          </a:p>
        </p:txBody>
      </p:sp>
      <p:sp>
        <p:nvSpPr>
          <p:cNvPr id="83" name="Rectangle 82"/>
          <p:cNvSpPr/>
          <p:nvPr/>
        </p:nvSpPr>
        <p:spPr>
          <a:xfrm rot="5400000">
            <a:off x="5638800" y="3169920"/>
            <a:ext cx="1838960" cy="11684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urved Connector 95"/>
          <p:cNvCxnSpPr/>
          <p:nvPr/>
        </p:nvCxnSpPr>
        <p:spPr>
          <a:xfrm flipV="1">
            <a:off x="5069840" y="4287520"/>
            <a:ext cx="1026160" cy="101600"/>
          </a:xfrm>
          <a:prstGeom prst="curvedConnector3">
            <a:avLst>
              <a:gd name="adj1" fmla="val 50000"/>
            </a:avLst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6138557" y="4165573"/>
            <a:ext cx="922360" cy="230832"/>
            <a:chOff x="2316807" y="3749040"/>
            <a:chExt cx="570094" cy="230832"/>
          </a:xfrm>
        </p:grpSpPr>
        <p:sp>
          <p:nvSpPr>
            <p:cNvPr id="98" name="Rectangle 97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16807" y="3749040"/>
              <a:ext cx="5700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HDFS Staging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5119249" y="4165600"/>
            <a:ext cx="51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Micro </a:t>
            </a:r>
            <a:endParaRPr lang="en-US" sz="1000" dirty="0">
              <a:solidFill>
                <a:schemeClr val="bg2"/>
              </a:solidFill>
            </a:endParaRPr>
          </a:p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Batch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6158390" y="3799813"/>
            <a:ext cx="903030" cy="230832"/>
            <a:chOff x="2322784" y="3749040"/>
            <a:chExt cx="558146" cy="230832"/>
          </a:xfrm>
        </p:grpSpPr>
        <p:sp>
          <p:nvSpPr>
            <p:cNvPr id="109" name="Rectangle 108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322784" y="3749040"/>
              <a:ext cx="558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HAWQ Tables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100982" y="3230881"/>
            <a:ext cx="967331" cy="477520"/>
            <a:chOff x="2348154" y="3749040"/>
            <a:chExt cx="507412" cy="223520"/>
          </a:xfrm>
        </p:grpSpPr>
        <p:sp>
          <p:nvSpPr>
            <p:cNvPr id="114" name="Rectangle 113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348154" y="3749043"/>
              <a:ext cx="507412" cy="200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 smtClean="0">
                  <a:solidFill>
                    <a:schemeClr val="bg2"/>
                  </a:solidFill>
                </a:rPr>
                <a:t>Model Creation 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 dirty="0" smtClean="0">
                  <a:solidFill>
                    <a:schemeClr val="bg2"/>
                  </a:solidFill>
                </a:rPr>
                <a:t>&amp;</a:t>
              </a:r>
            </a:p>
            <a:p>
              <a:pPr algn="ctr">
                <a:lnSpc>
                  <a:spcPct val="80000"/>
                </a:lnSpc>
              </a:pPr>
              <a:r>
                <a:rPr lang="en-US" sz="900" dirty="0" smtClean="0">
                  <a:solidFill>
                    <a:schemeClr val="bg2"/>
                  </a:solidFill>
                </a:rPr>
                <a:t>Training</a:t>
              </a:r>
            </a:p>
          </p:txBody>
        </p:sp>
      </p:grpSp>
      <p:cxnSp>
        <p:nvCxnSpPr>
          <p:cNvPr id="117" name="Curved Connector 116"/>
          <p:cNvCxnSpPr>
            <a:endCxn id="3" idx="1"/>
          </p:cNvCxnSpPr>
          <p:nvPr/>
        </p:nvCxnSpPr>
        <p:spPr>
          <a:xfrm flipV="1">
            <a:off x="7010400" y="3065780"/>
            <a:ext cx="853440" cy="835660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/>
          <p:cNvCxnSpPr>
            <a:stCxn id="111" idx="3"/>
          </p:cNvCxnSpPr>
          <p:nvPr/>
        </p:nvCxnSpPr>
        <p:spPr>
          <a:xfrm>
            <a:off x="7061420" y="3915229"/>
            <a:ext cx="710980" cy="463735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125" idx="1"/>
            <a:endCxn id="106" idx="2"/>
          </p:cNvCxnSpPr>
          <p:nvPr/>
        </p:nvCxnSpPr>
        <p:spPr>
          <a:xfrm rot="10800000" flipV="1">
            <a:off x="3962405" y="3047980"/>
            <a:ext cx="2200741" cy="1412240"/>
          </a:xfrm>
          <a:prstGeom prst="curvedConnector4">
            <a:avLst>
              <a:gd name="adj1" fmla="val 44460"/>
              <a:gd name="adj2" fmla="val 116187"/>
            </a:avLst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6163141" y="2936213"/>
            <a:ext cx="789022" cy="230832"/>
            <a:chOff x="2357120" y="3749040"/>
            <a:chExt cx="487680" cy="230832"/>
          </a:xfrm>
        </p:grpSpPr>
        <p:sp>
          <p:nvSpPr>
            <p:cNvPr id="125" name="Rectangle 124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441746" y="3749040"/>
              <a:ext cx="3202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PMML</a:t>
              </a:r>
            </a:p>
          </p:txBody>
        </p:sp>
      </p:grpSp>
      <p:cxnSp>
        <p:nvCxnSpPr>
          <p:cNvPr id="127" name="Curved Connector 126"/>
          <p:cNvCxnSpPr>
            <a:stCxn id="115" idx="3"/>
          </p:cNvCxnSpPr>
          <p:nvPr/>
        </p:nvCxnSpPr>
        <p:spPr>
          <a:xfrm>
            <a:off x="7068313" y="3445561"/>
            <a:ext cx="886983" cy="862279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960" y="2895600"/>
            <a:ext cx="583184" cy="58318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60" y="3972560"/>
            <a:ext cx="786384" cy="786384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820" y="4460240"/>
            <a:ext cx="622300" cy="622300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2214880" y="3627120"/>
            <a:ext cx="2936240" cy="105664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357120" y="3749013"/>
            <a:ext cx="487680" cy="230832"/>
            <a:chOff x="2357120" y="3749040"/>
            <a:chExt cx="487680" cy="230832"/>
          </a:xfrm>
        </p:grpSpPr>
        <p:sp>
          <p:nvSpPr>
            <p:cNvPr id="132" name="Rectangle 131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422959" y="3749040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chemeClr val="bg2"/>
                  </a:solidFill>
                </a:rPr>
                <a:t>Src</a:t>
              </a:r>
              <a:endParaRPr lang="en-US" sz="900" dirty="0" smtClean="0">
                <a:solidFill>
                  <a:schemeClr val="bg2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46960" y="4063973"/>
            <a:ext cx="487680" cy="230832"/>
            <a:chOff x="2357120" y="3749040"/>
            <a:chExt cx="487680" cy="230832"/>
          </a:xfrm>
        </p:grpSpPr>
        <p:sp>
          <p:nvSpPr>
            <p:cNvPr id="135" name="Rectangle 134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22959" y="3749040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chemeClr val="bg2"/>
                  </a:solidFill>
                </a:rPr>
                <a:t>Src</a:t>
              </a:r>
              <a:endParaRPr lang="en-US" sz="900" dirty="0" smtClean="0">
                <a:solidFill>
                  <a:schemeClr val="bg2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336800" y="4378933"/>
            <a:ext cx="487680" cy="230832"/>
            <a:chOff x="2357120" y="3749040"/>
            <a:chExt cx="487680" cy="230832"/>
          </a:xfrm>
        </p:grpSpPr>
        <p:sp>
          <p:nvSpPr>
            <p:cNvPr id="138" name="Rectangle 137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422959" y="3749040"/>
              <a:ext cx="3577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chemeClr val="bg2"/>
                  </a:solidFill>
                </a:rPr>
                <a:t>Src</a:t>
              </a:r>
              <a:endParaRPr lang="en-US" sz="900" dirty="0" smtClean="0">
                <a:solidFill>
                  <a:schemeClr val="bg2"/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008995" y="4236693"/>
            <a:ext cx="608122" cy="230832"/>
            <a:chOff x="2297795" y="3749040"/>
            <a:chExt cx="608122" cy="230832"/>
          </a:xfrm>
        </p:grpSpPr>
        <p:sp>
          <p:nvSpPr>
            <p:cNvPr id="141" name="Rectangle 140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297795" y="3749040"/>
              <a:ext cx="6081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Cleanse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998835" y="3860773"/>
            <a:ext cx="608122" cy="230832"/>
            <a:chOff x="2297795" y="3749040"/>
            <a:chExt cx="608122" cy="230832"/>
          </a:xfrm>
        </p:grpSpPr>
        <p:sp>
          <p:nvSpPr>
            <p:cNvPr id="144" name="Rectangle 143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297795" y="3749040"/>
              <a:ext cx="6081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Cleanse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691359" y="3860773"/>
            <a:ext cx="543876" cy="230832"/>
            <a:chOff x="2329919" y="3749040"/>
            <a:chExt cx="543876" cy="230832"/>
          </a:xfrm>
        </p:grpSpPr>
        <p:sp>
          <p:nvSpPr>
            <p:cNvPr id="147" name="Rectangle 146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329919" y="3749040"/>
              <a:ext cx="5438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Predict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681199" y="4257013"/>
            <a:ext cx="543876" cy="230832"/>
            <a:chOff x="2329919" y="3749040"/>
            <a:chExt cx="543876" cy="230832"/>
          </a:xfrm>
        </p:grpSpPr>
        <p:sp>
          <p:nvSpPr>
            <p:cNvPr id="150" name="Rectangle 149"/>
            <p:cNvSpPr/>
            <p:nvPr/>
          </p:nvSpPr>
          <p:spPr>
            <a:xfrm>
              <a:off x="2357120" y="3749040"/>
              <a:ext cx="487680" cy="223520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329919" y="3749040"/>
              <a:ext cx="5438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Predict</a:t>
              </a:r>
            </a:p>
          </p:txBody>
        </p:sp>
      </p:grpSp>
      <p:cxnSp>
        <p:nvCxnSpPr>
          <p:cNvPr id="152" name="Curved Connector 151"/>
          <p:cNvCxnSpPr/>
          <p:nvPr/>
        </p:nvCxnSpPr>
        <p:spPr>
          <a:xfrm flipV="1">
            <a:off x="2692400" y="3678802"/>
            <a:ext cx="1910080" cy="8396"/>
          </a:xfrm>
          <a:prstGeom prst="curvedConnector3">
            <a:avLst/>
          </a:prstGeom>
          <a:ln w="19050">
            <a:solidFill>
              <a:srgbClr val="00888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760" y="3799840"/>
            <a:ext cx="369824" cy="369824"/>
          </a:xfrm>
          <a:prstGeom prst="rect">
            <a:avLst/>
          </a:prstGeom>
        </p:spPr>
      </p:pic>
      <p:sp>
        <p:nvSpPr>
          <p:cNvPr id="51" name="Title 1"/>
          <p:cNvSpPr txBox="1">
            <a:spLocks/>
          </p:cNvSpPr>
          <p:nvPr/>
        </p:nvSpPr>
        <p:spPr bwMode="gray">
          <a:xfrm>
            <a:off x="395915" y="1917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Use Case: NLP/NBO Demo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21399" y="4246892"/>
            <a:ext cx="91403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Transactions</a:t>
            </a: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600" y="4206240"/>
            <a:ext cx="390144" cy="390144"/>
          </a:xfrm>
          <a:prstGeom prst="rect">
            <a:avLst/>
          </a:prstGeom>
        </p:spPr>
      </p:pic>
      <p:grpSp>
        <p:nvGrpSpPr>
          <p:cNvPr id="156" name="Group 155"/>
          <p:cNvGrpSpPr/>
          <p:nvPr/>
        </p:nvGrpSpPr>
        <p:grpSpPr>
          <a:xfrm>
            <a:off x="5080000" y="904240"/>
            <a:ext cx="3352800" cy="1424940"/>
            <a:chOff x="5374640" y="2753360"/>
            <a:chExt cx="3352800" cy="1424940"/>
          </a:xfrm>
        </p:grpSpPr>
        <p:grpSp>
          <p:nvGrpSpPr>
            <p:cNvPr id="157" name="Group 156"/>
            <p:cNvGrpSpPr/>
            <p:nvPr/>
          </p:nvGrpSpPr>
          <p:grpSpPr>
            <a:xfrm>
              <a:off x="5374640" y="2753360"/>
              <a:ext cx="1351280" cy="1424940"/>
              <a:chOff x="7132320" y="886460"/>
              <a:chExt cx="1686560" cy="1625600"/>
            </a:xfrm>
          </p:grpSpPr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3280" y="886460"/>
                <a:ext cx="1625600" cy="1625600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2320" y="1628140"/>
                <a:ext cx="812800" cy="812800"/>
              </a:xfrm>
              <a:prstGeom prst="rect">
                <a:avLst/>
              </a:prstGeom>
            </p:spPr>
          </p:pic>
        </p:grp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91120" y="2796540"/>
              <a:ext cx="1036320" cy="1036320"/>
            </a:xfrm>
            <a:prstGeom prst="rect">
              <a:avLst/>
            </a:prstGeom>
          </p:spPr>
        </p:pic>
        <p:sp>
          <p:nvSpPr>
            <p:cNvPr id="159" name="TextBox 158"/>
            <p:cNvSpPr txBox="1"/>
            <p:nvPr/>
          </p:nvSpPr>
          <p:spPr>
            <a:xfrm>
              <a:off x="7863365" y="3881120"/>
              <a:ext cx="6529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Business</a:t>
              </a:r>
            </a:p>
          </p:txBody>
        </p:sp>
        <p:sp>
          <p:nvSpPr>
            <p:cNvPr id="160" name="Right Arrow 159"/>
            <p:cNvSpPr/>
            <p:nvPr/>
          </p:nvSpPr>
          <p:spPr>
            <a:xfrm>
              <a:off x="6690911" y="3281680"/>
              <a:ext cx="1142449" cy="396240"/>
            </a:xfrm>
            <a:prstGeom prst="rightArrow">
              <a:avLst/>
            </a:prstGeom>
            <a:solidFill>
              <a:schemeClr val="accent1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608886" y="2814320"/>
              <a:ext cx="5696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Internal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699882" y="3352800"/>
              <a:ext cx="9586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bg2"/>
                  </a:solidFill>
                </a:rPr>
                <a:t>Real-time View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15109" y="904240"/>
            <a:ext cx="3560667" cy="1424940"/>
            <a:chOff x="615093" y="904240"/>
            <a:chExt cx="3560667" cy="1424940"/>
          </a:xfrm>
        </p:grpSpPr>
        <p:grpSp>
          <p:nvGrpSpPr>
            <p:cNvPr id="166" name="Group 165"/>
            <p:cNvGrpSpPr/>
            <p:nvPr/>
          </p:nvGrpSpPr>
          <p:grpSpPr>
            <a:xfrm>
              <a:off x="615093" y="904240"/>
              <a:ext cx="3560667" cy="1424940"/>
              <a:chOff x="615093" y="904240"/>
              <a:chExt cx="3560667" cy="1424940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802640" y="904240"/>
                <a:ext cx="3373120" cy="1424940"/>
                <a:chOff x="4775200" y="924560"/>
                <a:chExt cx="3373120" cy="1424940"/>
              </a:xfrm>
            </p:grpSpPr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5200" y="1120140"/>
                  <a:ext cx="982980" cy="982980"/>
                </a:xfrm>
                <a:prstGeom prst="rect">
                  <a:avLst/>
                </a:prstGeom>
              </p:spPr>
            </p:pic>
            <p:grpSp>
              <p:nvGrpSpPr>
                <p:cNvPr id="171" name="Group 170"/>
                <p:cNvGrpSpPr/>
                <p:nvPr/>
              </p:nvGrpSpPr>
              <p:grpSpPr>
                <a:xfrm>
                  <a:off x="6797040" y="924560"/>
                  <a:ext cx="1351280" cy="1424940"/>
                  <a:chOff x="7132320" y="886460"/>
                  <a:chExt cx="1686560" cy="1625600"/>
                </a:xfrm>
              </p:grpSpPr>
              <p:pic>
                <p:nvPicPr>
                  <p:cNvPr id="176" name="Picture 175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93280" y="886460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132320" y="1628140"/>
                    <a:ext cx="812800" cy="8128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2" name="Right Arrow 171"/>
                <p:cNvSpPr/>
                <p:nvPr/>
              </p:nvSpPr>
              <p:spPr>
                <a:xfrm>
                  <a:off x="5786671" y="1280160"/>
                  <a:ext cx="1142449" cy="386088"/>
                </a:xfrm>
                <a:prstGeom prst="rightArrow">
                  <a:avLst/>
                </a:prstGeom>
                <a:solidFill>
                  <a:schemeClr val="accent1">
                    <a:alpha val="8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173" name="Right Arrow 172"/>
                <p:cNvSpPr/>
                <p:nvPr/>
              </p:nvSpPr>
              <p:spPr>
                <a:xfrm rot="10800000">
                  <a:off x="5776511" y="1717040"/>
                  <a:ext cx="1142449" cy="386088"/>
                </a:xfrm>
                <a:prstGeom prst="rightArrow">
                  <a:avLst/>
                </a:prstGeom>
                <a:solidFill>
                  <a:schemeClr val="accent1">
                    <a:alpha val="8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5933487" y="1341120"/>
                  <a:ext cx="67225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 smtClean="0">
                      <a:solidFill>
                        <a:schemeClr val="bg2"/>
                      </a:solidFill>
                    </a:rPr>
                    <a:t>Purchase</a:t>
                  </a: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6076951" y="1788160"/>
                  <a:ext cx="71045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 smtClean="0">
                      <a:solidFill>
                        <a:schemeClr val="bg2"/>
                      </a:solidFill>
                    </a:rPr>
                    <a:t>Next Offer</a:t>
                  </a:r>
                </a:p>
              </p:txBody>
            </p:sp>
          </p:grpSp>
          <p:sp>
            <p:nvSpPr>
              <p:cNvPr id="169" name="TextBox 168"/>
              <p:cNvSpPr txBox="1"/>
              <p:nvPr/>
            </p:nvSpPr>
            <p:spPr>
              <a:xfrm>
                <a:off x="615093" y="1849120"/>
                <a:ext cx="74264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2"/>
                    </a:solidFill>
                  </a:rPr>
                  <a:t>Customers</a:t>
                </a: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3055670" y="975360"/>
              <a:ext cx="10634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2"/>
                  </a:solidFill>
                </a:rPr>
                <a:t>Customer Facing</a:t>
              </a:r>
            </a:p>
          </p:txBody>
        </p:sp>
      </p:grpSp>
      <p:cxnSp>
        <p:nvCxnSpPr>
          <p:cNvPr id="178" name="Straight Connector 177"/>
          <p:cNvCxnSpPr/>
          <p:nvPr/>
        </p:nvCxnSpPr>
        <p:spPr>
          <a:xfrm>
            <a:off x="3241040" y="2316480"/>
            <a:ext cx="0" cy="223520"/>
          </a:xfrm>
          <a:prstGeom prst="line">
            <a:avLst/>
          </a:prstGeom>
          <a:ln w="19050">
            <a:solidFill>
              <a:srgbClr val="008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1174395" y="2286008"/>
            <a:ext cx="1534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Customer’s Transaction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86915" y="2499368"/>
            <a:ext cx="766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2"/>
                </a:solidFill>
              </a:rPr>
              <a:t>Next Offer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166757" y="2407920"/>
            <a:ext cx="110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 smtClean="0">
                <a:solidFill>
                  <a:schemeClr val="bg2"/>
                </a:solidFill>
              </a:rPr>
              <a:t>Gemfire</a:t>
            </a:r>
            <a:r>
              <a:rPr lang="en-US" sz="900" dirty="0">
                <a:solidFill>
                  <a:schemeClr val="bg2"/>
                </a:solidFill>
              </a:rPr>
              <a:t> </a:t>
            </a:r>
            <a:r>
              <a:rPr lang="en-US" sz="900" dirty="0" smtClean="0">
                <a:solidFill>
                  <a:schemeClr val="bg2"/>
                </a:solidFill>
              </a:rPr>
              <a:t>CQ, </a:t>
            </a:r>
          </a:p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Push Notifications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43840" y="701040"/>
            <a:ext cx="7010400" cy="2032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7254240" y="650240"/>
            <a:ext cx="1493520" cy="175768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697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717" y="131032"/>
            <a:ext cx="8229600" cy="846667"/>
          </a:xfrm>
        </p:spPr>
        <p:txBody>
          <a:bodyPr/>
          <a:lstStyle/>
          <a:p>
            <a:r>
              <a:rPr lang="en-US" dirty="0" smtClean="0">
                <a:solidFill>
                  <a:srgbClr val="008881"/>
                </a:solidFill>
              </a:rPr>
              <a:t>Use Case: </a:t>
            </a:r>
            <a:r>
              <a:rPr lang="en-US" dirty="0" err="1" smtClean="0">
                <a:solidFill>
                  <a:srgbClr val="008881"/>
                </a:solidFill>
              </a:rPr>
              <a:t>IoT</a:t>
            </a:r>
            <a:r>
              <a:rPr lang="en-US" dirty="0" smtClean="0">
                <a:solidFill>
                  <a:srgbClr val="008881"/>
                </a:solidFill>
              </a:rPr>
              <a:t> Architecture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22618"/>
            <a:ext cx="9144000" cy="463716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8" tIns="45704" rIns="91408" bIns="45704" rtlCol="0" anchor="ctr"/>
          <a:lstStyle/>
          <a:p>
            <a:pPr algn="ctr"/>
            <a:r>
              <a:rPr lang="en-US" dirty="0" smtClean="0"/>
              <a:t>Customer 1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01897" y="2661745"/>
            <a:ext cx="5898758" cy="2299962"/>
          </a:xfrm>
          <a:prstGeom prst="roundRect">
            <a:avLst>
              <a:gd name="adj" fmla="val 32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4" rIns="91408" bIns="45704" anchor="ctr"/>
          <a:lstStyle/>
          <a:p>
            <a:pPr algn="ctr">
              <a:defRPr/>
            </a:pPr>
            <a:endParaRPr lang="en-US" sz="1100" dirty="0"/>
          </a:p>
        </p:txBody>
      </p:sp>
      <p:sp>
        <p:nvSpPr>
          <p:cNvPr id="6" name="Rounded Rectangle 5"/>
          <p:cNvSpPr/>
          <p:nvPr/>
        </p:nvSpPr>
        <p:spPr>
          <a:xfrm>
            <a:off x="4140387" y="3800274"/>
            <a:ext cx="4643312" cy="980501"/>
          </a:xfrm>
          <a:prstGeom prst="roundRect">
            <a:avLst>
              <a:gd name="adj" fmla="val 9598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08" tIns="45704" rIns="91408" bIns="45704" anchor="ctr"/>
          <a:lstStyle/>
          <a:p>
            <a:pPr algn="ctr">
              <a:lnSpc>
                <a:spcPct val="200000"/>
              </a:lnSpc>
              <a:defRPr/>
            </a:pPr>
            <a:endParaRPr lang="en-US" sz="1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411171" y="3816300"/>
            <a:ext cx="1287496" cy="964458"/>
          </a:xfrm>
          <a:prstGeom prst="roundRect">
            <a:avLst>
              <a:gd name="adj" fmla="val 6234"/>
            </a:avLst>
          </a:prstGeom>
          <a:solidFill>
            <a:schemeClr val="accent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08" tIns="45704" rIns="91408" bIns="45704" anchor="b"/>
          <a:lstStyle/>
          <a:p>
            <a:pPr algn="ctr">
              <a:defRPr/>
            </a:pPr>
            <a:r>
              <a:rPr lang="en-US" sz="1200" b="1" dirty="0"/>
              <a:t>Spring XD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49" y="3989898"/>
            <a:ext cx="1524212" cy="62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2209814" y="5051190"/>
            <a:ext cx="735351" cy="635588"/>
          </a:xfrm>
          <a:prstGeom prst="roundRect">
            <a:avLst>
              <a:gd name="adj" fmla="val 8163"/>
            </a:avLst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08" tIns="45704" rIns="91408" bIns="45704" anchor="ctr"/>
          <a:lstStyle/>
          <a:p>
            <a:pPr algn="ctr">
              <a:defRPr/>
            </a:pPr>
            <a:r>
              <a:rPr lang="en-US" sz="900" dirty="0" smtClean="0"/>
              <a:t>Other </a:t>
            </a:r>
            <a:r>
              <a:rPr lang="en-US" sz="900" dirty="0"/>
              <a:t>Data Sources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28900" y="4755445"/>
            <a:ext cx="0" cy="28222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7839420" y="4167170"/>
            <a:ext cx="798006" cy="324631"/>
          </a:xfrm>
          <a:prstGeom prst="roundRect">
            <a:avLst>
              <a:gd name="adj" fmla="val 3846"/>
            </a:avLst>
          </a:prstGeom>
          <a:solidFill>
            <a:srgbClr val="4D4D4D"/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08" tIns="45704" rIns="91408" bIns="45704" anchor="ctr"/>
          <a:lstStyle/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Verdana" charset="0"/>
              </a:rPr>
              <a:t>HDFS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50" y="3811107"/>
            <a:ext cx="651412" cy="68070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140410" y="2741987"/>
            <a:ext cx="4643311" cy="971368"/>
          </a:xfrm>
          <a:prstGeom prst="roundRect">
            <a:avLst>
              <a:gd name="adj" fmla="val 6234"/>
            </a:avLst>
          </a:prstGeom>
          <a:solidFill>
            <a:schemeClr val="accent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08" tIns="45704" rIns="91408" bIns="45704" anchor="ctr"/>
          <a:lstStyle/>
          <a:p>
            <a:pPr algn="ctr">
              <a:defRPr/>
            </a:pPr>
            <a:endParaRPr lang="en-US" sz="1200" b="1" dirty="0"/>
          </a:p>
          <a:p>
            <a:pPr algn="ctr">
              <a:defRPr/>
            </a:pPr>
            <a:endParaRPr lang="en-US" sz="1200" b="1" dirty="0"/>
          </a:p>
          <a:p>
            <a:pPr algn="ctr">
              <a:defRPr/>
            </a:pPr>
            <a:endParaRPr lang="en-US" sz="1200" b="1" dirty="0"/>
          </a:p>
          <a:p>
            <a:pPr algn="ctr">
              <a:defRPr/>
            </a:pPr>
            <a:endParaRPr lang="en-US" sz="1200" b="1" dirty="0"/>
          </a:p>
          <a:p>
            <a:pPr algn="ctr">
              <a:defRPr/>
            </a:pPr>
            <a:r>
              <a:rPr lang="en-US" b="1" dirty="0" smtClean="0"/>
              <a:t>HAWQ</a:t>
            </a:r>
          </a:p>
          <a:p>
            <a:pPr algn="ctr">
              <a:defRPr/>
            </a:pPr>
            <a:endParaRPr lang="en-US" b="1" dirty="0" smtClean="0"/>
          </a:p>
          <a:p>
            <a:pPr algn="ctr">
              <a:defRPr/>
            </a:pPr>
            <a:endParaRPr lang="en-US" sz="1200" b="1" dirty="0"/>
          </a:p>
          <a:p>
            <a:pPr algn="ctr">
              <a:defRPr/>
            </a:pPr>
            <a:endParaRPr lang="en-US" sz="1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274" y="2903725"/>
            <a:ext cx="635797" cy="71323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80091" y="3571835"/>
            <a:ext cx="901419" cy="351054"/>
          </a:xfrm>
          <a:prstGeom prst="roundRect">
            <a:avLst>
              <a:gd name="adj" fmla="val 8050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08" tIns="45704" rIns="91408" bIns="45704" anchor="ctr"/>
          <a:lstStyle/>
          <a:p>
            <a:pPr algn="ctr">
              <a:defRPr/>
            </a:pPr>
            <a:r>
              <a:rPr lang="en-US" sz="1100" dirty="0"/>
              <a:t>QUERY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8668" y="4290517"/>
            <a:ext cx="441720" cy="431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auto">
          <a:xfrm>
            <a:off x="5660094" y="1489483"/>
            <a:ext cx="1467323" cy="785718"/>
          </a:xfrm>
          <a:prstGeom prst="roundRect">
            <a:avLst>
              <a:gd name="adj" fmla="val 8163"/>
            </a:avLst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08" tIns="45704" rIns="91408" bIns="45704" anchor="ctr"/>
          <a:lstStyle/>
          <a:p>
            <a:pPr algn="ctr">
              <a:defRPr/>
            </a:pPr>
            <a:r>
              <a:rPr lang="en-US" sz="1200" dirty="0"/>
              <a:t>Third Party </a:t>
            </a:r>
          </a:p>
          <a:p>
            <a:pPr algn="ctr">
              <a:defRPr/>
            </a:pPr>
            <a:r>
              <a:rPr lang="en-US" sz="1200" dirty="0"/>
              <a:t>BI / Visualization Tools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393741" y="2275199"/>
            <a:ext cx="0" cy="46677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428" y="2923609"/>
            <a:ext cx="1062030" cy="6926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834" y="2885521"/>
            <a:ext cx="901419" cy="230362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auto">
          <a:xfrm>
            <a:off x="3082090" y="2762903"/>
            <a:ext cx="978168" cy="785718"/>
          </a:xfrm>
          <a:prstGeom prst="roundRect">
            <a:avLst>
              <a:gd name="adj" fmla="val 8163"/>
            </a:avLst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08" tIns="45704" rIns="91408" bIns="45704" anchor="ctr"/>
          <a:lstStyle/>
          <a:p>
            <a:pPr algn="ctr">
              <a:defRPr/>
            </a:pPr>
            <a:r>
              <a:rPr lang="en-US" b="1" dirty="0" smtClean="0"/>
              <a:t>Data </a:t>
            </a:r>
          </a:p>
          <a:p>
            <a:pPr algn="ctr">
              <a:defRPr/>
            </a:pPr>
            <a:r>
              <a:rPr lang="en-US" b="1" dirty="0" smtClean="0"/>
              <a:t>Lake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2751667"/>
            <a:ext cx="711200" cy="790222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8900" y="1382889"/>
            <a:ext cx="927100" cy="762000"/>
            <a:chOff x="152400" y="1612900"/>
            <a:chExt cx="927100" cy="685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500" y="1955800"/>
              <a:ext cx="304800" cy="30480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152400" y="1612900"/>
              <a:ext cx="927100" cy="685800"/>
              <a:chOff x="152400" y="1384300"/>
              <a:chExt cx="927100" cy="7747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52400" y="1384300"/>
                <a:ext cx="927100" cy="7747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5475" y="1384300"/>
                <a:ext cx="740520" cy="406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2"/>
                    </a:solidFill>
                  </a:rPr>
                  <a:t>Customer </a:t>
                </a:r>
              </a:p>
              <a:p>
                <a:pPr algn="ctr"/>
                <a:r>
                  <a:rPr lang="en-US" sz="1000" dirty="0" smtClean="0">
                    <a:solidFill>
                      <a:schemeClr val="bg2"/>
                    </a:solidFill>
                  </a:rPr>
                  <a:t>Site</a:t>
                </a: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387550" y="3386670"/>
            <a:ext cx="127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On-Premise</a:t>
            </a: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Rabbit MQ Cluster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400300" y="3203222"/>
            <a:ext cx="431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32100" y="3189111"/>
            <a:ext cx="12700" cy="66322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88900" y="2384778"/>
            <a:ext cx="927100" cy="762000"/>
            <a:chOff x="152400" y="1612900"/>
            <a:chExt cx="927100" cy="68580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500" y="1955800"/>
              <a:ext cx="304800" cy="304800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152400" y="1612900"/>
              <a:ext cx="927100" cy="685800"/>
              <a:chOff x="152400" y="1384300"/>
              <a:chExt cx="927100" cy="77470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52400" y="1384300"/>
                <a:ext cx="927100" cy="7747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55475" y="1384300"/>
                <a:ext cx="740520" cy="406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2"/>
                    </a:solidFill>
                  </a:rPr>
                  <a:t>Customer </a:t>
                </a:r>
              </a:p>
              <a:p>
                <a:pPr algn="ctr"/>
                <a:r>
                  <a:rPr lang="en-US" sz="1000" dirty="0" smtClean="0">
                    <a:solidFill>
                      <a:schemeClr val="bg2"/>
                    </a:solidFill>
                  </a:rPr>
                  <a:t>Site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14300" y="4318000"/>
            <a:ext cx="927100" cy="762000"/>
            <a:chOff x="152400" y="1612900"/>
            <a:chExt cx="927100" cy="6858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500" y="1943100"/>
              <a:ext cx="304800" cy="304800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152400" y="1612900"/>
              <a:ext cx="927100" cy="685800"/>
              <a:chOff x="152400" y="1384300"/>
              <a:chExt cx="927100" cy="77470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52400" y="1384300"/>
                <a:ext cx="927100" cy="77470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55475" y="1384300"/>
                <a:ext cx="740520" cy="406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2"/>
                    </a:solidFill>
                  </a:rPr>
                  <a:t>Customer </a:t>
                </a:r>
              </a:p>
              <a:p>
                <a:pPr algn="ctr"/>
                <a:r>
                  <a:rPr lang="en-US" sz="1000" dirty="0" smtClean="0">
                    <a:solidFill>
                      <a:schemeClr val="bg2"/>
                    </a:solidFill>
                  </a:rPr>
                  <a:t>Site</a:t>
                </a:r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439846" y="2963333"/>
            <a:ext cx="27017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.</a:t>
            </a:r>
          </a:p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.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.</a:t>
            </a:r>
            <a:endParaRPr lang="en-US" sz="2400" b="1" dirty="0" smtClean="0">
              <a:solidFill>
                <a:schemeClr val="bg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85800" y="2074333"/>
            <a:ext cx="952500" cy="84666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60400" y="3090333"/>
            <a:ext cx="1003300" cy="14111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838200" y="3640666"/>
            <a:ext cx="698500" cy="110066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960" y="4003040"/>
            <a:ext cx="701040" cy="7010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4260" y="2804160"/>
            <a:ext cx="622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/>
          <p:cNvSpPr/>
          <p:nvPr/>
        </p:nvSpPr>
        <p:spPr>
          <a:xfrm rot="2130513">
            <a:off x="4514789" y="2496499"/>
            <a:ext cx="1855028" cy="640080"/>
          </a:xfrm>
          <a:prstGeom prst="rightArrow">
            <a:avLst/>
          </a:prstGeom>
          <a:solidFill>
            <a:schemeClr val="accent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48080"/>
            <a:ext cx="1859280" cy="1859280"/>
          </a:xfrm>
          <a:prstGeom prst="rect">
            <a:avLst/>
          </a:prstGeom>
        </p:spPr>
      </p:pic>
      <p:sp>
        <p:nvSpPr>
          <p:cNvPr id="51" name="Title 1"/>
          <p:cNvSpPr txBox="1">
            <a:spLocks/>
          </p:cNvSpPr>
          <p:nvPr/>
        </p:nvSpPr>
        <p:spPr bwMode="gray">
          <a:xfrm>
            <a:off x="395912" y="1409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Use Case: Leverage Spark for Analytics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40" y="2600963"/>
            <a:ext cx="655320" cy="1077637"/>
          </a:xfrm>
          <a:prstGeom prst="rect">
            <a:avLst/>
          </a:prstGeom>
        </p:spPr>
      </p:pic>
      <p:sp>
        <p:nvSpPr>
          <p:cNvPr id="24" name="Curved Right Arrow 23"/>
          <p:cNvSpPr/>
          <p:nvPr/>
        </p:nvSpPr>
        <p:spPr>
          <a:xfrm rot="18534239">
            <a:off x="3168681" y="2390547"/>
            <a:ext cx="1010150" cy="1635368"/>
          </a:xfrm>
          <a:prstGeom prst="curvedRightArrow">
            <a:avLst/>
          </a:pr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686" y="2865120"/>
            <a:ext cx="1420657" cy="7543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377440" y="3762252"/>
            <a:ext cx="522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GemFire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plugin for Spark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GemFire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as the DB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Spark as the processing framework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Expose output to app via API or Java Client</a:t>
            </a:r>
          </a:p>
        </p:txBody>
      </p:sp>
    </p:spTree>
    <p:extLst>
      <p:ext uri="{BB962C8B-B14F-4D97-AF65-F5344CB8AC3E}">
        <p14:creationId xmlns:p14="http://schemas.microsoft.com/office/powerpoint/2010/main" val="14193785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with BDS Software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87938030"/>
              </p:ext>
            </p:extLst>
          </p:nvPr>
        </p:nvGraphicFramePr>
        <p:xfrm>
          <a:off x="366716" y="1194153"/>
          <a:ext cx="8410575" cy="3758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06260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with BDS Software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984666"/>
              </p:ext>
            </p:extLst>
          </p:nvPr>
        </p:nvGraphicFramePr>
        <p:xfrm>
          <a:off x="366716" y="1194153"/>
          <a:ext cx="8410575" cy="3758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/>
          <p:cNvSpPr/>
          <p:nvPr/>
        </p:nvSpPr>
        <p:spPr>
          <a:xfrm>
            <a:off x="802640" y="2174240"/>
            <a:ext cx="457200" cy="254000"/>
          </a:xfrm>
          <a:prstGeom prst="ellipse">
            <a:avLst/>
          </a:prstGeom>
          <a:solidFill>
            <a:srgbClr val="00665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594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 bwMode="gray">
          <a:xfrm>
            <a:off x="365432" y="2528567"/>
            <a:ext cx="8410575" cy="5115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2C95DD"/>
                </a:solidFill>
                <a:latin typeface="MetaNormalLF-Roman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dirty="0" smtClean="0"/>
              <a:t>Pivotal Big Data Suite: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641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88" y="1207460"/>
            <a:ext cx="5824731" cy="363776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067290" y="1150114"/>
            <a:ext cx="629701" cy="387718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230363" y="4647884"/>
            <a:ext cx="6251335" cy="45389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268240" y="782553"/>
            <a:ext cx="686045" cy="428699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02577" y="3213205"/>
            <a:ext cx="330859" cy="2608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80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43033"/>
            <a:ext cx="8410575" cy="511528"/>
          </a:xfrm>
        </p:spPr>
        <p:txBody>
          <a:bodyPr/>
          <a:lstStyle/>
          <a:p>
            <a:r>
              <a:rPr lang="en-US" dirty="0" smtClean="0"/>
              <a:t>Stream ‘Flo’ Diagrams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481"/>
            <a:ext cx="4063704" cy="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3254356"/>
            <a:ext cx="7425664" cy="8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7" y="2236684"/>
            <a:ext cx="3874260" cy="83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67" y="4316402"/>
            <a:ext cx="2987773" cy="817591"/>
          </a:xfrm>
          <a:prstGeom prst="rect">
            <a:avLst/>
          </a:prstGeom>
        </p:spPr>
      </p:pic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112972" y="2142265"/>
            <a:ext cx="806342" cy="22114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9" idx="1"/>
          </p:cNvCxnSpPr>
          <p:nvPr/>
        </p:nvCxnSpPr>
        <p:spPr>
          <a:xfrm rot="16200000" flipH="1">
            <a:off x="1302613" y="4320143"/>
            <a:ext cx="575301" cy="23480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53" y="3296203"/>
            <a:ext cx="719420" cy="7993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81" y="2256150"/>
            <a:ext cx="719420" cy="7993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86" y="4298852"/>
            <a:ext cx="719420" cy="799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758" y="3120963"/>
            <a:ext cx="897057" cy="996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7" y="1031548"/>
            <a:ext cx="1013274" cy="6755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44" y="4271172"/>
            <a:ext cx="744411" cy="8271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87478" y="4090613"/>
            <a:ext cx="119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Predict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278" y="195973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accent3">
                    <a:lumMod val="75000"/>
                  </a:schemeClr>
                </a:solidFill>
              </a:rPr>
              <a:t>Process/Store</a:t>
            </a:r>
          </a:p>
        </p:txBody>
      </p:sp>
      <p:cxnSp>
        <p:nvCxnSpPr>
          <p:cNvPr id="23" name="Elbow Connector 22"/>
          <p:cNvCxnSpPr>
            <a:endCxn id="7" idx="1"/>
          </p:cNvCxnSpPr>
          <p:nvPr/>
        </p:nvCxnSpPr>
        <p:spPr>
          <a:xfrm rot="16200000" flipH="1">
            <a:off x="585638" y="3295241"/>
            <a:ext cx="643121" cy="170771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3653110" y="135502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2065829" y="2721891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6647479" y="378049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642" y="300647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Enrich</a:t>
            </a:r>
          </a:p>
        </p:txBody>
      </p:sp>
    </p:spTree>
    <p:extLst>
      <p:ext uri="{BB962C8B-B14F-4D97-AF65-F5344CB8AC3E}">
        <p14:creationId xmlns:p14="http://schemas.microsoft.com/office/powerpoint/2010/main" val="19354685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43033"/>
            <a:ext cx="8410575" cy="511528"/>
          </a:xfrm>
        </p:spPr>
        <p:txBody>
          <a:bodyPr/>
          <a:lstStyle/>
          <a:p>
            <a:r>
              <a:rPr lang="en-US" dirty="0" smtClean="0"/>
              <a:t>Stream: yahoo_finance_source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481"/>
            <a:ext cx="4063704" cy="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3254356"/>
            <a:ext cx="7425664" cy="8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7" y="2236684"/>
            <a:ext cx="3874260" cy="83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67" y="4316402"/>
            <a:ext cx="2987773" cy="817591"/>
          </a:xfrm>
          <a:prstGeom prst="rect">
            <a:avLst/>
          </a:prstGeom>
        </p:spPr>
      </p:pic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112972" y="2142265"/>
            <a:ext cx="806342" cy="22114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9" idx="1"/>
          </p:cNvCxnSpPr>
          <p:nvPr/>
        </p:nvCxnSpPr>
        <p:spPr>
          <a:xfrm rot="16200000" flipH="1">
            <a:off x="1302613" y="4320143"/>
            <a:ext cx="575301" cy="23480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53" y="3296203"/>
            <a:ext cx="719420" cy="7993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81" y="2256150"/>
            <a:ext cx="719420" cy="7993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86" y="4298852"/>
            <a:ext cx="719420" cy="799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758" y="3120963"/>
            <a:ext cx="897057" cy="996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7" y="1031548"/>
            <a:ext cx="1013274" cy="6755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44" y="4271172"/>
            <a:ext cx="744411" cy="8271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87478" y="4090613"/>
            <a:ext cx="119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Predict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278" y="195973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accent3">
                    <a:lumMod val="75000"/>
                  </a:schemeClr>
                </a:solidFill>
              </a:rPr>
              <a:t>Process/Store</a:t>
            </a:r>
          </a:p>
        </p:txBody>
      </p:sp>
      <p:cxnSp>
        <p:nvCxnSpPr>
          <p:cNvPr id="23" name="Elbow Connector 22"/>
          <p:cNvCxnSpPr>
            <a:endCxn id="7" idx="1"/>
          </p:cNvCxnSpPr>
          <p:nvPr/>
        </p:nvCxnSpPr>
        <p:spPr>
          <a:xfrm rot="16200000" flipH="1">
            <a:off x="585638" y="3295241"/>
            <a:ext cx="643121" cy="170771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5-Point Star 34"/>
          <p:cNvSpPr/>
          <p:nvPr/>
        </p:nvSpPr>
        <p:spPr>
          <a:xfrm>
            <a:off x="2065829" y="2721891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6647479" y="378049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642" y="300647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Enrich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83" y="1849668"/>
            <a:ext cx="8687734" cy="3260633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4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43033"/>
            <a:ext cx="8410575" cy="511528"/>
          </a:xfrm>
        </p:spPr>
        <p:txBody>
          <a:bodyPr/>
          <a:lstStyle/>
          <a:p>
            <a:r>
              <a:rPr lang="en-US" dirty="0" smtClean="0"/>
              <a:t>Stream: </a:t>
            </a:r>
            <a:r>
              <a:rPr lang="en-US" dirty="0" err="1" smtClean="0"/>
              <a:t>process_sink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481"/>
            <a:ext cx="4063704" cy="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3254356"/>
            <a:ext cx="7425664" cy="8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7" y="2236684"/>
            <a:ext cx="3874260" cy="83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67" y="4316402"/>
            <a:ext cx="2987773" cy="817591"/>
          </a:xfrm>
          <a:prstGeom prst="rect">
            <a:avLst/>
          </a:prstGeom>
        </p:spPr>
      </p:pic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112972" y="2142265"/>
            <a:ext cx="806342" cy="22114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9" idx="1"/>
          </p:cNvCxnSpPr>
          <p:nvPr/>
        </p:nvCxnSpPr>
        <p:spPr>
          <a:xfrm rot="16200000" flipH="1">
            <a:off x="1302613" y="4320143"/>
            <a:ext cx="575301" cy="23480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53" y="3296203"/>
            <a:ext cx="719420" cy="7993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81" y="2256150"/>
            <a:ext cx="719420" cy="7993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86" y="4298852"/>
            <a:ext cx="719420" cy="799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758" y="3120963"/>
            <a:ext cx="897057" cy="996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7" y="1031548"/>
            <a:ext cx="1013274" cy="6755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44" y="4271172"/>
            <a:ext cx="744411" cy="8271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87478" y="4090613"/>
            <a:ext cx="119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Predict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278" y="195973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accent3">
                    <a:lumMod val="75000"/>
                  </a:schemeClr>
                </a:solidFill>
              </a:rPr>
              <a:t>Process/Store</a:t>
            </a:r>
          </a:p>
        </p:txBody>
      </p:sp>
      <p:cxnSp>
        <p:nvCxnSpPr>
          <p:cNvPr id="23" name="Elbow Connector 22"/>
          <p:cNvCxnSpPr>
            <a:endCxn id="7" idx="1"/>
          </p:cNvCxnSpPr>
          <p:nvPr/>
        </p:nvCxnSpPr>
        <p:spPr>
          <a:xfrm rot="16200000" flipH="1">
            <a:off x="585638" y="3295241"/>
            <a:ext cx="643121" cy="170771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3653110" y="135502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6647479" y="378049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642" y="300647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Enrich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383" y="3059067"/>
            <a:ext cx="8687734" cy="2051233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137920" y="1706880"/>
            <a:ext cx="2580640" cy="782320"/>
          </a:xfrm>
          <a:prstGeom prst="straightConnector1">
            <a:avLst/>
          </a:prstGeom>
          <a:ln w="19050">
            <a:solidFill>
              <a:schemeClr val="bg2">
                <a:alpha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060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12720" y="1097280"/>
            <a:ext cx="68072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0" y="863603"/>
            <a:ext cx="207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“Glue”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Stream/Batch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Moving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Distributed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2153920" y="1290320"/>
            <a:ext cx="44704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968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43033"/>
            <a:ext cx="8410575" cy="511528"/>
          </a:xfrm>
        </p:spPr>
        <p:txBody>
          <a:bodyPr/>
          <a:lstStyle/>
          <a:p>
            <a:r>
              <a:rPr lang="en-US" dirty="0" smtClean="0"/>
              <a:t>Stream: </a:t>
            </a:r>
            <a:r>
              <a:rPr lang="en-US" dirty="0" err="1" smtClean="0"/>
              <a:t>r_process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481"/>
            <a:ext cx="4063704" cy="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3254356"/>
            <a:ext cx="7425664" cy="8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7" y="2236684"/>
            <a:ext cx="3874260" cy="83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67" y="4316402"/>
            <a:ext cx="2987773" cy="817591"/>
          </a:xfrm>
          <a:prstGeom prst="rect">
            <a:avLst/>
          </a:prstGeom>
        </p:spPr>
      </p:pic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112972" y="2142265"/>
            <a:ext cx="806342" cy="22114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9" idx="1"/>
          </p:cNvCxnSpPr>
          <p:nvPr/>
        </p:nvCxnSpPr>
        <p:spPr>
          <a:xfrm rot="16200000" flipH="1">
            <a:off x="1302613" y="4320143"/>
            <a:ext cx="575301" cy="23480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53" y="3296203"/>
            <a:ext cx="719420" cy="7993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81" y="2256150"/>
            <a:ext cx="719420" cy="7993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86" y="4298852"/>
            <a:ext cx="719420" cy="799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758" y="3120963"/>
            <a:ext cx="897057" cy="996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7" y="1031548"/>
            <a:ext cx="1013274" cy="6755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44" y="4271172"/>
            <a:ext cx="744411" cy="8271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87478" y="4090613"/>
            <a:ext cx="119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Predict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278" y="195973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accent3">
                    <a:lumMod val="75000"/>
                  </a:schemeClr>
                </a:solidFill>
              </a:rPr>
              <a:t>Process/Store</a:t>
            </a:r>
          </a:p>
        </p:txBody>
      </p:sp>
      <p:cxnSp>
        <p:nvCxnSpPr>
          <p:cNvPr id="23" name="Elbow Connector 22"/>
          <p:cNvCxnSpPr>
            <a:endCxn id="7" idx="1"/>
          </p:cNvCxnSpPr>
          <p:nvPr/>
        </p:nvCxnSpPr>
        <p:spPr>
          <a:xfrm rot="16200000" flipH="1">
            <a:off x="585638" y="3295241"/>
            <a:ext cx="643121" cy="170771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3653110" y="135502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2065829" y="2721891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642" y="300647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Enrich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383" y="4090612"/>
            <a:ext cx="8687734" cy="101968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833316"/>
            <a:ext cx="8687734" cy="101968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35" idx="2"/>
          </p:cNvCxnSpPr>
          <p:nvPr/>
        </p:nvCxnSpPr>
        <p:spPr>
          <a:xfrm flipH="1">
            <a:off x="1483360" y="3062050"/>
            <a:ext cx="651110" cy="432990"/>
          </a:xfrm>
          <a:prstGeom prst="straightConnector1">
            <a:avLst/>
          </a:prstGeom>
          <a:ln w="19050">
            <a:solidFill>
              <a:schemeClr val="bg2">
                <a:alpha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147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43033"/>
            <a:ext cx="8410575" cy="511528"/>
          </a:xfrm>
        </p:spPr>
        <p:txBody>
          <a:bodyPr/>
          <a:lstStyle/>
          <a:p>
            <a:r>
              <a:rPr lang="en-US" dirty="0" smtClean="0"/>
              <a:t>Stream: prediction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481"/>
            <a:ext cx="4063704" cy="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3254356"/>
            <a:ext cx="7425664" cy="8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7" y="2236684"/>
            <a:ext cx="3874260" cy="83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67" y="4316402"/>
            <a:ext cx="2987773" cy="817591"/>
          </a:xfrm>
          <a:prstGeom prst="rect">
            <a:avLst/>
          </a:prstGeom>
        </p:spPr>
      </p:pic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112972" y="2142265"/>
            <a:ext cx="806342" cy="22114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9" idx="1"/>
          </p:cNvCxnSpPr>
          <p:nvPr/>
        </p:nvCxnSpPr>
        <p:spPr>
          <a:xfrm rot="16200000" flipH="1">
            <a:off x="1302613" y="4320143"/>
            <a:ext cx="575301" cy="23480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53" y="3296203"/>
            <a:ext cx="719420" cy="7993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81" y="2256150"/>
            <a:ext cx="719420" cy="7993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86" y="4298852"/>
            <a:ext cx="719420" cy="799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758" y="3120963"/>
            <a:ext cx="897057" cy="996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7" y="1031548"/>
            <a:ext cx="1013274" cy="6755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44" y="4271172"/>
            <a:ext cx="744411" cy="8271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87478" y="4090613"/>
            <a:ext cx="119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Predict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278" y="195973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accent3">
                    <a:lumMod val="75000"/>
                  </a:schemeClr>
                </a:solidFill>
              </a:rPr>
              <a:t>Process/Store</a:t>
            </a:r>
          </a:p>
        </p:txBody>
      </p:sp>
      <p:cxnSp>
        <p:nvCxnSpPr>
          <p:cNvPr id="23" name="Elbow Connector 22"/>
          <p:cNvCxnSpPr>
            <a:endCxn id="7" idx="1"/>
          </p:cNvCxnSpPr>
          <p:nvPr/>
        </p:nvCxnSpPr>
        <p:spPr>
          <a:xfrm rot="16200000" flipH="1">
            <a:off x="585638" y="3295241"/>
            <a:ext cx="643121" cy="170771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3653110" y="135502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2065829" y="2721891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6647479" y="378049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642" y="300647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Enrich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936691"/>
            <a:ext cx="8687734" cy="214609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36" idx="2"/>
          </p:cNvCxnSpPr>
          <p:nvPr/>
        </p:nvCxnSpPr>
        <p:spPr>
          <a:xfrm flipH="1">
            <a:off x="2245360" y="4120649"/>
            <a:ext cx="4470760" cy="349751"/>
          </a:xfrm>
          <a:prstGeom prst="straightConnector1">
            <a:avLst/>
          </a:prstGeom>
          <a:ln w="19050">
            <a:solidFill>
              <a:schemeClr val="bg2">
                <a:alpha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01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6" y="243033"/>
            <a:ext cx="8410575" cy="511528"/>
          </a:xfrm>
        </p:spPr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481"/>
            <a:ext cx="4063704" cy="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" y="3254356"/>
            <a:ext cx="7425664" cy="8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7" y="2236684"/>
            <a:ext cx="3874260" cy="83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67" y="4316402"/>
            <a:ext cx="2987773" cy="817591"/>
          </a:xfrm>
          <a:prstGeom prst="rect">
            <a:avLst/>
          </a:prstGeom>
        </p:spPr>
      </p:pic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112972" y="2142265"/>
            <a:ext cx="806342" cy="22114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9" idx="1"/>
          </p:cNvCxnSpPr>
          <p:nvPr/>
        </p:nvCxnSpPr>
        <p:spPr>
          <a:xfrm rot="16200000" flipH="1">
            <a:off x="1302613" y="4320143"/>
            <a:ext cx="575301" cy="234807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853" y="3296203"/>
            <a:ext cx="719420" cy="7993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81" y="2256150"/>
            <a:ext cx="719420" cy="7993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86" y="4298852"/>
            <a:ext cx="719420" cy="799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758" y="3120963"/>
            <a:ext cx="897057" cy="9967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7" y="1031548"/>
            <a:ext cx="1013274" cy="67551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44" y="4271172"/>
            <a:ext cx="744411" cy="82712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387478" y="4090613"/>
            <a:ext cx="119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Predict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278" y="195973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accent3">
                    <a:lumMod val="75000"/>
                  </a:schemeClr>
                </a:solidFill>
              </a:rPr>
              <a:t>Process/Store</a:t>
            </a:r>
          </a:p>
        </p:txBody>
      </p:sp>
      <p:cxnSp>
        <p:nvCxnSpPr>
          <p:cNvPr id="23" name="Elbow Connector 22"/>
          <p:cNvCxnSpPr>
            <a:endCxn id="7" idx="1"/>
          </p:cNvCxnSpPr>
          <p:nvPr/>
        </p:nvCxnSpPr>
        <p:spPr>
          <a:xfrm rot="16200000" flipH="1">
            <a:off x="585638" y="3295241"/>
            <a:ext cx="643121" cy="170771"/>
          </a:xfrm>
          <a:prstGeom prst="bentConnector2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3653110" y="135502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2065829" y="2721891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6647479" y="3780490"/>
            <a:ext cx="359408" cy="340160"/>
          </a:xfrm>
          <a:prstGeom prst="star5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642" y="3006472"/>
            <a:ext cx="13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D3550E"/>
                </a:solidFill>
              </a:rPr>
              <a:t>Enrich</a:t>
            </a:r>
          </a:p>
        </p:txBody>
      </p:sp>
    </p:spTree>
    <p:extLst>
      <p:ext uri="{BB962C8B-B14F-4D97-AF65-F5344CB8AC3E}">
        <p14:creationId xmlns:p14="http://schemas.microsoft.com/office/powerpoint/2010/main" val="28495398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12720" y="1849120"/>
            <a:ext cx="68072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53920" y="2032000"/>
            <a:ext cx="44704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320" y="1371603"/>
            <a:ext cx="20726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Processing Framework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DAG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Jobs/Streaming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SQL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rgbClr val="266D68"/>
                </a:solidFill>
              </a:rPr>
              <a:t>MLlib</a:t>
            </a:r>
            <a:endParaRPr lang="en-US" dirty="0" smtClean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12720" y="2600960"/>
            <a:ext cx="68072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53920" y="2753360"/>
            <a:ext cx="44704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2103120"/>
            <a:ext cx="2072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ODP Core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rgbClr val="266D68"/>
                </a:solidFill>
              </a:rPr>
              <a:t>Ambari</a:t>
            </a:r>
            <a:r>
              <a:rPr lang="en-US" dirty="0" smtClean="0">
                <a:solidFill>
                  <a:srgbClr val="266D68"/>
                </a:solidFill>
              </a:rPr>
              <a:t> manager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Spark/HAWQ2/SXD run inside YARN</a:t>
            </a:r>
            <a:endParaRPr lang="en-US" dirty="0">
              <a:solidFill>
                <a:srgbClr val="266D68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277360" y="2032000"/>
            <a:ext cx="68072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8640" y="17068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820160" y="2214880"/>
            <a:ext cx="44704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57680" y="1137922"/>
            <a:ext cx="2072640" cy="230832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MPP </a:t>
            </a:r>
            <a:r>
              <a:rPr lang="en-US" dirty="0" smtClean="0">
                <a:solidFill>
                  <a:srgbClr val="266D68"/>
                </a:solidFill>
              </a:rPr>
              <a:t>DB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Stores in HDFS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PXF</a:t>
            </a:r>
            <a:endParaRPr lang="en-US" dirty="0">
              <a:solidFill>
                <a:srgbClr val="266D68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ANSI SQL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In-DB Analytics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solidFill>
                  <a:srgbClr val="266D68"/>
                </a:solidFill>
              </a:rPr>
              <a:t>MADlib</a:t>
            </a:r>
            <a:endParaRPr lang="en-US" dirty="0" smtClean="0">
              <a:solidFill>
                <a:srgbClr val="266D68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PL/x</a:t>
            </a:r>
            <a:endParaRPr lang="en-US" dirty="0">
              <a:solidFill>
                <a:srgbClr val="266D68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13" y="101600"/>
            <a:ext cx="4970441" cy="5003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8480" y="3027680"/>
            <a:ext cx="1178560" cy="65024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8560" y="3921760"/>
            <a:ext cx="440944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821680" y="1097280"/>
            <a:ext cx="751840" cy="650240"/>
          </a:xfrm>
          <a:prstGeom prst="roundRect">
            <a:avLst/>
          </a:prstGeom>
          <a:noFill/>
          <a:ln w="12700">
            <a:solidFill>
              <a:schemeClr val="bg2">
                <a:alpha val="20000"/>
              </a:schemeClr>
            </a:solidFill>
          </a:ln>
          <a:effectLst>
            <a:glow rad="50800">
              <a:srgbClr val="FFFF00">
                <a:alpha val="7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8640" y="1818640"/>
            <a:ext cx="1178560" cy="58928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593840" y="1249680"/>
            <a:ext cx="447040" cy="30480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1360" y="416562"/>
            <a:ext cx="2072640" cy="258532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In-memory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Data grid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Pure java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Java client or API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66D68"/>
                </a:solidFill>
              </a:rPr>
              <a:t>Native PDX serialization or JSON</a:t>
            </a:r>
            <a:endParaRPr lang="en-US" dirty="0">
              <a:solidFill>
                <a:srgbClr val="266D68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266D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0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Pivotal_PPT_Template_16x9_external_white_bg_06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ivotal_PPT_Template_16x9_external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46456</TotalTime>
  <Words>1927</Words>
  <Application>Microsoft Macintosh PowerPoint</Application>
  <PresentationFormat>On-screen Show (16:10)</PresentationFormat>
  <Paragraphs>506</Paragraphs>
  <Slides>52</Slides>
  <Notes>21</Notes>
  <HiddenSlides>16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2_Pivotal_PPT_Template_16x9_external_white_bg_06_2014</vt:lpstr>
      <vt:lpstr>Pivotal_PPT_Template_16x9_external</vt:lpstr>
      <vt:lpstr>Equation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Pivotal HAWQ Architecture</vt:lpstr>
      <vt:lpstr>Pivotal HAWQ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Analytics – Analyze Anything</vt:lpstr>
      <vt:lpstr>Scalable, In-Database  Machine Learning</vt:lpstr>
      <vt:lpstr>MADlib Advantages</vt:lpstr>
      <vt:lpstr>Functions</vt:lpstr>
      <vt:lpstr>Linear Regression: Streaming Algorithm</vt:lpstr>
      <vt:lpstr>Linear Regression: Parallel Computation</vt:lpstr>
      <vt:lpstr>Linear Regression: Parallel Computation</vt:lpstr>
      <vt:lpstr>Linear Regression: Parallel Computation</vt:lpstr>
      <vt:lpstr>Performing a linear regression on 10 million rows in seconds</vt:lpstr>
      <vt:lpstr>Calling MADlib Functions: Fast Training, Scoring</vt:lpstr>
      <vt:lpstr>Calling MADlib Functions: Fast Training, Scoring</vt:lpstr>
      <vt:lpstr>Calling MADlib Functions: Fast Training, Scoring</vt:lpstr>
      <vt:lpstr>PivotalR</vt:lpstr>
      <vt:lpstr>PivotalR: Bringing MADlib and HAWQ to a familiar R interface</vt:lpstr>
      <vt:lpstr>PivotalR Design Overview</vt:lpstr>
      <vt:lpstr>PL/X : X in {pgsql, R, Python, Java, Perl, C etc.} </vt:lpstr>
      <vt:lpstr>Data Parallelism</vt:lpstr>
      <vt:lpstr>Parallelized R in Pivotal via PL/R:  An Example</vt:lpstr>
      <vt:lpstr>PowerPoint Presentation</vt:lpstr>
      <vt:lpstr>PowerPoint Presentation</vt:lpstr>
      <vt:lpstr>PowerPoint Presentation</vt:lpstr>
      <vt:lpstr>PowerPoint Presentation</vt:lpstr>
      <vt:lpstr>Use Case: IoT Architecture</vt:lpstr>
      <vt:lpstr>PowerPoint Presentation</vt:lpstr>
      <vt:lpstr>Spark with BDS Software</vt:lpstr>
      <vt:lpstr>Spark with BDS Software</vt:lpstr>
      <vt:lpstr>PowerPoint Presentation</vt:lpstr>
      <vt:lpstr>Demo Architecture</vt:lpstr>
      <vt:lpstr>Stream ‘Flo’ Diagrams</vt:lpstr>
      <vt:lpstr>Stream: yahoo_finance_source</vt:lpstr>
      <vt:lpstr>Stream: process_sink</vt:lpstr>
      <vt:lpstr>Stream: r_process</vt:lpstr>
      <vt:lpstr>Stream: prediction</vt:lpstr>
      <vt:lpstr>Streams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Josh Plotkin</cp:lastModifiedBy>
  <cp:revision>693</cp:revision>
  <dcterms:created xsi:type="dcterms:W3CDTF">2014-04-20T18:11:05Z</dcterms:created>
  <dcterms:modified xsi:type="dcterms:W3CDTF">2016-01-20T10:31:00Z</dcterms:modified>
</cp:coreProperties>
</file>